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37" r:id="rId2"/>
    <p:sldId id="343" r:id="rId3"/>
    <p:sldId id="341" r:id="rId4"/>
    <p:sldId id="340"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E96075F-9B5A-4010-B2B1-3E7260FCD122}">
          <p14:sldIdLst/>
        </p14:section>
        <p14:section name="タイトルなしのセクション" id="{F4B64B75-7396-41F5-B995-69E24EF50379}">
          <p14:sldIdLst>
            <p14:sldId id="337"/>
            <p14:sldId id="343"/>
            <p14:sldId id="341"/>
            <p14:sldId id="340"/>
          </p14:sldIdLst>
        </p14:section>
      </p14:sectionLst>
    </p:ex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賀　政利" initials="古賀　政利" lastIdx="2" clrIdx="0">
    <p:extLst>
      <p:ext uri="{19B8F6BF-5375-455C-9EA6-DF929625EA0E}">
        <p15:presenceInfo xmlns:p15="http://schemas.microsoft.com/office/powerpoint/2012/main" userId="S::koga@ncvc.go.jp::499c008b-78ef-4eb9-b856-8e844a59faf3" providerId="AD"/>
      </p:ext>
    </p:extLst>
  </p:cmAuthor>
  <p:cmAuthor id="2" name="藤本 茂" initials="藤本" lastIdx="8" clrIdx="1">
    <p:extLst>
      <p:ext uri="{19B8F6BF-5375-455C-9EA6-DF929625EA0E}">
        <p15:presenceInfo xmlns:p15="http://schemas.microsoft.com/office/powerpoint/2012/main" userId="137870b04505062f" providerId="Windows Live"/>
      </p:ext>
    </p:extLst>
  </p:cmAuthor>
  <p:cmAuthor id="3" name="Takehiko Nagao" initials="TN" lastIdx="15" clrIdx="2">
    <p:extLst>
      <p:ext uri="{19B8F6BF-5375-455C-9EA6-DF929625EA0E}">
        <p15:presenceInfo xmlns:p15="http://schemas.microsoft.com/office/powerpoint/2012/main" userId="bc7d808b1fa214da" providerId="Windows Live"/>
      </p:ext>
    </p:extLst>
  </p:cmAuthor>
  <p:cmAuthor id="4" name="中山 博文" initials="中山" lastIdx="13" clrIdx="3">
    <p:extLst>
      <p:ext uri="{19B8F6BF-5375-455C-9EA6-DF929625EA0E}">
        <p15:presenceInfo xmlns:p15="http://schemas.microsoft.com/office/powerpoint/2012/main" userId="cafd3857accc3fd7" providerId="Windows Live"/>
      </p:ext>
    </p:extLst>
  </p:cmAuthor>
  <p:cmAuthor id="5" name="竹川英宏" initials="竹川英宏" lastIdx="1" clrIdx="4">
    <p:extLst>
      <p:ext uri="{19B8F6BF-5375-455C-9EA6-DF929625EA0E}">
        <p15:presenceInfo xmlns:p15="http://schemas.microsoft.com/office/powerpoint/2012/main" userId="64c6cb99ed092a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3"/>
    <p:restoredTop sz="79298" autoAdjust="0"/>
  </p:normalViewPr>
  <p:slideViewPr>
    <p:cSldViewPr>
      <p:cViewPr varScale="1">
        <p:scale>
          <a:sx n="54" d="100"/>
          <a:sy n="54" d="100"/>
        </p:scale>
        <p:origin x="1024" y="52"/>
      </p:cViewPr>
      <p:guideLst>
        <p:guide orient="horz" pos="2205"/>
        <p:guide pos="3840"/>
      </p:guideLst>
    </p:cSldViewPr>
  </p:slideViewPr>
  <p:notesTextViewPr>
    <p:cViewPr>
      <p:scale>
        <a:sx n="1" d="1"/>
        <a:sy n="1" d="1"/>
      </p:scale>
      <p:origin x="0" y="0"/>
    </p:cViewPr>
  </p:notesTextViewPr>
  <p:sorterViewPr>
    <p:cViewPr>
      <p:scale>
        <a:sx n="100" d="100"/>
        <a:sy n="100" d="100"/>
      </p:scale>
      <p:origin x="0" y="-113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3E676-842C-4D61-BD39-1802F925B802}" type="datetimeFigureOut">
              <a:rPr kumimoji="1" lang="ja-JP" altLang="en-US" smtClean="0"/>
              <a:t>2021/9/17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48617-383E-4AE5-AA9F-DEB7DB965159}" type="slidenum">
              <a:rPr kumimoji="1" lang="ja-JP" altLang="en-US" smtClean="0"/>
              <a:t>‹#›</a:t>
            </a:fld>
            <a:endParaRPr kumimoji="1" lang="ja-JP" altLang="en-US"/>
          </a:p>
        </p:txBody>
      </p:sp>
    </p:spTree>
    <p:extLst>
      <p:ext uri="{BB962C8B-B14F-4D97-AF65-F5344CB8AC3E}">
        <p14:creationId xmlns:p14="http://schemas.microsoft.com/office/powerpoint/2010/main" val="2998958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1</a:t>
            </a:fld>
            <a:endParaRPr kumimoji="1" lang="ja-JP" altLang="en-US"/>
          </a:p>
        </p:txBody>
      </p:sp>
    </p:spTree>
    <p:extLst>
      <p:ext uri="{BB962C8B-B14F-4D97-AF65-F5344CB8AC3E}">
        <p14:creationId xmlns:p14="http://schemas.microsoft.com/office/powerpoint/2010/main" val="302188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48617-383E-4AE5-AA9F-DEB7DB965159}"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85410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3</a:t>
            </a:fld>
            <a:endParaRPr kumimoji="1" lang="ja-JP" altLang="en-US"/>
          </a:p>
        </p:txBody>
      </p:sp>
    </p:spTree>
    <p:extLst>
      <p:ext uri="{BB962C8B-B14F-4D97-AF65-F5344CB8AC3E}">
        <p14:creationId xmlns:p14="http://schemas.microsoft.com/office/powerpoint/2010/main" val="198992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4</a:t>
            </a:fld>
            <a:endParaRPr kumimoji="1" lang="ja-JP" altLang="en-US"/>
          </a:p>
        </p:txBody>
      </p:sp>
    </p:spTree>
    <p:extLst>
      <p:ext uri="{BB962C8B-B14F-4D97-AF65-F5344CB8AC3E}">
        <p14:creationId xmlns:p14="http://schemas.microsoft.com/office/powerpoint/2010/main" val="182161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143590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422384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149588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62921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211517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95264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36031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423009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70740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91447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237503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AC204-7CF3-4F4D-90D0-3F403ABB0FCE}" type="datetimeFigureOut">
              <a:rPr kumimoji="1" lang="ja-JP" altLang="en-US" smtClean="0"/>
              <a:t>2021/9/17</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22447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2"/>
          <p:cNvSpPr txBox="1">
            <a:spLocks/>
          </p:cNvSpPr>
          <p:nvPr/>
        </p:nvSpPr>
        <p:spPr>
          <a:xfrm>
            <a:off x="335360" y="1124745"/>
            <a:ext cx="11665296" cy="539189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50000"/>
              </a:lnSpc>
            </a:pPr>
            <a:r>
              <a:rPr lang="ja-JP" altLang="en-US" dirty="0"/>
              <a:t>ご家族とともに退院後のことを、担当の医師、看護師、リハビリテーションスタッフ（理学療法士、作業療法士、言語聴覚士）、医療ソーシャルワーカーなどの専門職と一緒に考えてみましょう！</a:t>
            </a:r>
          </a:p>
          <a:p>
            <a:pPr>
              <a:lnSpc>
                <a:spcPct val="150000"/>
              </a:lnSpc>
            </a:pPr>
            <a:r>
              <a:rPr lang="ja-JP" altLang="en-US" dirty="0"/>
              <a:t>ご自身の医療、介護、福祉のサービス、生活やお仕事、ご家族の問題など、遠慮は無用です！追加の費用もかかりません！分かりにくかったら、何度でも訊きましょう！</a:t>
            </a:r>
          </a:p>
          <a:p>
            <a:pPr>
              <a:lnSpc>
                <a:spcPct val="150000"/>
              </a:lnSpc>
            </a:pPr>
            <a:r>
              <a:rPr lang="ja-JP" altLang="en-US" dirty="0"/>
              <a:t>相談の際は、自分の希望を、しっかり伝えましょう！</a:t>
            </a:r>
          </a:p>
          <a:p>
            <a:pPr>
              <a:lnSpc>
                <a:spcPct val="150000"/>
              </a:lnSpc>
            </a:pPr>
            <a:r>
              <a:rPr lang="ja-JP" altLang="en-US" dirty="0"/>
              <a:t>退院後の生活で、様々な問題や心配が生じると思いますが、それぞれに応じた相談先があるのでご紹介します。ご相談ください！</a:t>
            </a:r>
          </a:p>
        </p:txBody>
      </p:sp>
      <p:sp>
        <p:nvSpPr>
          <p:cNvPr id="6" name="テキスト ボックス 5">
            <a:extLst>
              <a:ext uri="{FF2B5EF4-FFF2-40B4-BE49-F238E27FC236}">
                <a16:creationId xmlns:a16="http://schemas.microsoft.com/office/drawing/2014/main" id="{171DA211-76DF-42E5-BFF9-AA310E34CD42}"/>
              </a:ext>
            </a:extLst>
          </p:cNvPr>
          <p:cNvSpPr txBox="1"/>
          <p:nvPr/>
        </p:nvSpPr>
        <p:spPr>
          <a:xfrm>
            <a:off x="2207569" y="341368"/>
            <a:ext cx="7572833" cy="646331"/>
          </a:xfrm>
          <a:prstGeom prst="rect">
            <a:avLst/>
          </a:prstGeom>
          <a:noFill/>
        </p:spPr>
        <p:txBody>
          <a:bodyPr wrap="square">
            <a:spAutoFit/>
          </a:bodyPr>
          <a:lstStyle/>
          <a:p>
            <a:r>
              <a:rPr lang="ja-JP" altLang="en-US" sz="3600" dirty="0"/>
              <a:t>退院後のことを、一緒に考えましょう！</a:t>
            </a:r>
          </a:p>
        </p:txBody>
      </p:sp>
    </p:spTree>
    <p:extLst>
      <p:ext uri="{BB962C8B-B14F-4D97-AF65-F5344CB8AC3E}">
        <p14:creationId xmlns:p14="http://schemas.microsoft.com/office/powerpoint/2010/main" val="429088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矢印: 右 10">
            <a:extLst>
              <a:ext uri="{FF2B5EF4-FFF2-40B4-BE49-F238E27FC236}">
                <a16:creationId xmlns:a16="http://schemas.microsoft.com/office/drawing/2014/main" id="{B73872DB-5FE2-47CD-914E-3A09E9C2FD6C}"/>
              </a:ext>
            </a:extLst>
          </p:cNvPr>
          <p:cNvSpPr/>
          <p:nvPr/>
        </p:nvSpPr>
        <p:spPr>
          <a:xfrm>
            <a:off x="5504667" y="5712233"/>
            <a:ext cx="1080120"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9" name="矢印: 右 28">
            <a:extLst>
              <a:ext uri="{FF2B5EF4-FFF2-40B4-BE49-F238E27FC236}">
                <a16:creationId xmlns:a16="http://schemas.microsoft.com/office/drawing/2014/main" id="{1E6728F3-58E4-45E7-9832-8618F7C91A92}"/>
              </a:ext>
            </a:extLst>
          </p:cNvPr>
          <p:cNvSpPr/>
          <p:nvPr/>
        </p:nvSpPr>
        <p:spPr>
          <a:xfrm>
            <a:off x="3524805" y="5035243"/>
            <a:ext cx="1414111" cy="1219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7" name="矢印: 右 26">
            <a:extLst>
              <a:ext uri="{FF2B5EF4-FFF2-40B4-BE49-F238E27FC236}">
                <a16:creationId xmlns:a16="http://schemas.microsoft.com/office/drawing/2014/main" id="{31D128D1-A8D4-47DB-B87F-B1A18DDD76F9}"/>
              </a:ext>
            </a:extLst>
          </p:cNvPr>
          <p:cNvSpPr/>
          <p:nvPr/>
        </p:nvSpPr>
        <p:spPr>
          <a:xfrm>
            <a:off x="3529768" y="4452264"/>
            <a:ext cx="1380864" cy="2728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矢印: 右 8">
            <a:extLst>
              <a:ext uri="{FF2B5EF4-FFF2-40B4-BE49-F238E27FC236}">
                <a16:creationId xmlns:a16="http://schemas.microsoft.com/office/drawing/2014/main" id="{EA1CEA88-CA58-4431-9A51-3C113E8D4A0C}"/>
              </a:ext>
            </a:extLst>
          </p:cNvPr>
          <p:cNvSpPr/>
          <p:nvPr/>
        </p:nvSpPr>
        <p:spPr>
          <a:xfrm>
            <a:off x="6096000" y="4908898"/>
            <a:ext cx="1080120" cy="57606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D7808D68-8013-43CC-877D-B9E6F26D04A2}"/>
              </a:ext>
            </a:extLst>
          </p:cNvPr>
          <p:cNvSpPr/>
          <p:nvPr/>
        </p:nvSpPr>
        <p:spPr>
          <a:xfrm>
            <a:off x="7788450" y="1790819"/>
            <a:ext cx="3038666" cy="4489909"/>
          </a:xfrm>
          <a:prstGeom prst="rect">
            <a:avLst/>
          </a:prstGeom>
          <a:ln/>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生活期のポイント</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再発予防・合併症の治療</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リハビリテーション</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介護・福祉サービス</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障がい者支援制度</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復職や復学</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患者会・家族会</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矢印: 右 9">
            <a:extLst>
              <a:ext uri="{FF2B5EF4-FFF2-40B4-BE49-F238E27FC236}">
                <a16:creationId xmlns:a16="http://schemas.microsoft.com/office/drawing/2014/main" id="{4917710C-5E86-4F5C-A126-70BD3253DE9B}"/>
              </a:ext>
            </a:extLst>
          </p:cNvPr>
          <p:cNvSpPr/>
          <p:nvPr/>
        </p:nvSpPr>
        <p:spPr>
          <a:xfrm>
            <a:off x="3537550" y="3455669"/>
            <a:ext cx="1381518" cy="98144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562D3462-98BA-479B-A0BD-FB07FBFCA290}"/>
              </a:ext>
            </a:extLst>
          </p:cNvPr>
          <p:cNvSpPr/>
          <p:nvPr/>
        </p:nvSpPr>
        <p:spPr>
          <a:xfrm>
            <a:off x="392128" y="1745676"/>
            <a:ext cx="803124" cy="4535052"/>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急性期病院</a:t>
            </a:r>
          </a:p>
        </p:txBody>
      </p:sp>
      <p:sp>
        <p:nvSpPr>
          <p:cNvPr id="8" name="矢印: 右 7">
            <a:extLst>
              <a:ext uri="{FF2B5EF4-FFF2-40B4-BE49-F238E27FC236}">
                <a16:creationId xmlns:a16="http://schemas.microsoft.com/office/drawing/2014/main" id="{5330FDBF-3C3A-47D2-9E8F-3F5869F27AF1}"/>
              </a:ext>
            </a:extLst>
          </p:cNvPr>
          <p:cNvSpPr/>
          <p:nvPr/>
        </p:nvSpPr>
        <p:spPr>
          <a:xfrm>
            <a:off x="1195252" y="1904464"/>
            <a:ext cx="577889" cy="120791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74B67570-645C-4577-9DF9-15A2F0503697}"/>
              </a:ext>
            </a:extLst>
          </p:cNvPr>
          <p:cNvSpPr/>
          <p:nvPr/>
        </p:nvSpPr>
        <p:spPr>
          <a:xfrm>
            <a:off x="1751111" y="3543746"/>
            <a:ext cx="1786622" cy="165826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回復期病院</a:t>
            </a:r>
          </a:p>
        </p:txBody>
      </p:sp>
      <p:sp>
        <p:nvSpPr>
          <p:cNvPr id="19" name="テキスト ボックス 18">
            <a:extLst>
              <a:ext uri="{FF2B5EF4-FFF2-40B4-BE49-F238E27FC236}">
                <a16:creationId xmlns:a16="http://schemas.microsoft.com/office/drawing/2014/main" id="{19675652-6F41-4CB3-A59A-ECECCB9B3945}"/>
              </a:ext>
            </a:extLst>
          </p:cNvPr>
          <p:cNvSpPr txBox="1"/>
          <p:nvPr/>
        </p:nvSpPr>
        <p:spPr>
          <a:xfrm>
            <a:off x="2690623" y="44624"/>
            <a:ext cx="681075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退院後の流れと生活期のポイント</a:t>
            </a:r>
          </a:p>
        </p:txBody>
      </p:sp>
      <p:sp>
        <p:nvSpPr>
          <p:cNvPr id="23" name="矢印: 右 22">
            <a:extLst>
              <a:ext uri="{FF2B5EF4-FFF2-40B4-BE49-F238E27FC236}">
                <a16:creationId xmlns:a16="http://schemas.microsoft.com/office/drawing/2014/main" id="{F8A2B255-86FD-4A53-A44C-6DFB02FE6EA2}"/>
              </a:ext>
            </a:extLst>
          </p:cNvPr>
          <p:cNvSpPr/>
          <p:nvPr/>
        </p:nvSpPr>
        <p:spPr>
          <a:xfrm>
            <a:off x="392128" y="260648"/>
            <a:ext cx="11392504" cy="1798051"/>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19594076-903F-4EE3-AD57-CDD72A8003FF}"/>
              </a:ext>
            </a:extLst>
          </p:cNvPr>
          <p:cNvSpPr txBox="1"/>
          <p:nvPr/>
        </p:nvSpPr>
        <p:spPr>
          <a:xfrm>
            <a:off x="407368" y="672544"/>
            <a:ext cx="1406848"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急性期</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（約</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週間</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a:t>
            </a:r>
          </a:p>
        </p:txBody>
      </p:sp>
      <p:sp>
        <p:nvSpPr>
          <p:cNvPr id="21" name="テキスト ボックス 20">
            <a:extLst>
              <a:ext uri="{FF2B5EF4-FFF2-40B4-BE49-F238E27FC236}">
                <a16:creationId xmlns:a16="http://schemas.microsoft.com/office/drawing/2014/main" id="{DC8FAA08-3846-4612-BF3A-0C1378A0285F}"/>
              </a:ext>
            </a:extLst>
          </p:cNvPr>
          <p:cNvSpPr txBox="1"/>
          <p:nvPr/>
        </p:nvSpPr>
        <p:spPr>
          <a:xfrm>
            <a:off x="1703512" y="690547"/>
            <a:ext cx="178814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回復期</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（約</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6</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a:t>
            </a:r>
          </a:p>
        </p:txBody>
      </p:sp>
      <p:sp>
        <p:nvSpPr>
          <p:cNvPr id="22" name="テキスト ボックス 21">
            <a:extLst>
              <a:ext uri="{FF2B5EF4-FFF2-40B4-BE49-F238E27FC236}">
                <a16:creationId xmlns:a16="http://schemas.microsoft.com/office/drawing/2014/main" id="{5D2B1F09-CC82-4E7C-8C16-C06F6E32787E}"/>
              </a:ext>
            </a:extLst>
          </p:cNvPr>
          <p:cNvSpPr txBox="1"/>
          <p:nvPr/>
        </p:nvSpPr>
        <p:spPr>
          <a:xfrm>
            <a:off x="4727848" y="660930"/>
            <a:ext cx="11079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生活期</a:t>
            </a:r>
          </a:p>
        </p:txBody>
      </p:sp>
      <p:sp>
        <p:nvSpPr>
          <p:cNvPr id="24" name="正方形/長方形 23">
            <a:extLst>
              <a:ext uri="{FF2B5EF4-FFF2-40B4-BE49-F238E27FC236}">
                <a16:creationId xmlns:a16="http://schemas.microsoft.com/office/drawing/2014/main" id="{58DAA6F3-7587-4237-83B0-1E36D27ECFB5}"/>
              </a:ext>
            </a:extLst>
          </p:cNvPr>
          <p:cNvSpPr/>
          <p:nvPr/>
        </p:nvSpPr>
        <p:spPr>
          <a:xfrm>
            <a:off x="6591417" y="5563026"/>
            <a:ext cx="1126571" cy="717702"/>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自宅</a:t>
            </a:r>
          </a:p>
        </p:txBody>
      </p:sp>
      <p:sp>
        <p:nvSpPr>
          <p:cNvPr id="31" name="矢印: 右 30">
            <a:extLst>
              <a:ext uri="{FF2B5EF4-FFF2-40B4-BE49-F238E27FC236}">
                <a16:creationId xmlns:a16="http://schemas.microsoft.com/office/drawing/2014/main" id="{EF12CC96-D918-4F33-A015-0A393C0A960B}"/>
              </a:ext>
            </a:extLst>
          </p:cNvPr>
          <p:cNvSpPr/>
          <p:nvPr/>
        </p:nvSpPr>
        <p:spPr>
          <a:xfrm>
            <a:off x="1210795" y="3933056"/>
            <a:ext cx="530744" cy="90751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2" name="グループ化 11">
            <a:extLst>
              <a:ext uri="{FF2B5EF4-FFF2-40B4-BE49-F238E27FC236}">
                <a16:creationId xmlns:a16="http://schemas.microsoft.com/office/drawing/2014/main" id="{C18CE92C-D988-43FD-8061-6EC5923863C1}"/>
              </a:ext>
            </a:extLst>
          </p:cNvPr>
          <p:cNvGrpSpPr/>
          <p:nvPr/>
        </p:nvGrpSpPr>
        <p:grpSpPr>
          <a:xfrm>
            <a:off x="1782713" y="1790802"/>
            <a:ext cx="5969471" cy="2225553"/>
            <a:chOff x="1773141" y="1790819"/>
            <a:chExt cx="5969471" cy="2225553"/>
          </a:xfrm>
        </p:grpSpPr>
        <p:sp>
          <p:nvSpPr>
            <p:cNvPr id="33" name="正方形/長方形 32">
              <a:extLst>
                <a:ext uri="{FF2B5EF4-FFF2-40B4-BE49-F238E27FC236}">
                  <a16:creationId xmlns:a16="http://schemas.microsoft.com/office/drawing/2014/main" id="{95916257-07A4-9246-BA4D-18C01270BDA8}"/>
                </a:ext>
              </a:extLst>
            </p:cNvPr>
            <p:cNvSpPr/>
            <p:nvPr/>
          </p:nvSpPr>
          <p:spPr>
            <a:xfrm>
              <a:off x="1773141" y="1790819"/>
              <a:ext cx="5969471" cy="162320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自宅</a:t>
              </a:r>
            </a:p>
          </p:txBody>
        </p:sp>
        <p:sp>
          <p:nvSpPr>
            <p:cNvPr id="32" name="正方形/長方形 31">
              <a:extLst>
                <a:ext uri="{FF2B5EF4-FFF2-40B4-BE49-F238E27FC236}">
                  <a16:creationId xmlns:a16="http://schemas.microsoft.com/office/drawing/2014/main" id="{CE1341E5-4F91-3148-B15C-6813CF715999}"/>
                </a:ext>
              </a:extLst>
            </p:cNvPr>
            <p:cNvSpPr/>
            <p:nvPr/>
          </p:nvSpPr>
          <p:spPr>
            <a:xfrm>
              <a:off x="4953444" y="2739099"/>
              <a:ext cx="2789168" cy="1277273"/>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nvGrpSpPr>
          <p:cNvPr id="13" name="グループ化 12">
            <a:extLst>
              <a:ext uri="{FF2B5EF4-FFF2-40B4-BE49-F238E27FC236}">
                <a16:creationId xmlns:a16="http://schemas.microsoft.com/office/drawing/2014/main" id="{F59787E5-FACE-4368-BC3F-91A4C1CAC9FE}"/>
              </a:ext>
            </a:extLst>
          </p:cNvPr>
          <p:cNvGrpSpPr/>
          <p:nvPr/>
        </p:nvGrpSpPr>
        <p:grpSpPr>
          <a:xfrm>
            <a:off x="4928457" y="4094419"/>
            <a:ext cx="2823727" cy="1350805"/>
            <a:chOff x="4896872" y="4094419"/>
            <a:chExt cx="2823727" cy="1350805"/>
          </a:xfrm>
        </p:grpSpPr>
        <p:sp>
          <p:nvSpPr>
            <p:cNvPr id="25" name="正方形/長方形 24">
              <a:extLst>
                <a:ext uri="{FF2B5EF4-FFF2-40B4-BE49-F238E27FC236}">
                  <a16:creationId xmlns:a16="http://schemas.microsoft.com/office/drawing/2014/main" id="{2785B41E-9E1E-4B88-9A42-B076D33F77ED}"/>
                </a:ext>
              </a:extLst>
            </p:cNvPr>
            <p:cNvSpPr/>
            <p:nvPr/>
          </p:nvSpPr>
          <p:spPr>
            <a:xfrm>
              <a:off x="7144535" y="4614695"/>
              <a:ext cx="566492" cy="830529"/>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4" name="正方形/長方形 33">
              <a:extLst>
                <a:ext uri="{FF2B5EF4-FFF2-40B4-BE49-F238E27FC236}">
                  <a16:creationId xmlns:a16="http://schemas.microsoft.com/office/drawing/2014/main" id="{B6E878C2-E45E-4C62-A287-4CEEC5751B84}"/>
                </a:ext>
              </a:extLst>
            </p:cNvPr>
            <p:cNvSpPr/>
            <p:nvPr/>
          </p:nvSpPr>
          <p:spPr>
            <a:xfrm>
              <a:off x="4896872" y="4094419"/>
              <a:ext cx="2823727" cy="774724"/>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施設</a:t>
              </a:r>
            </a:p>
          </p:txBody>
        </p:sp>
      </p:grpSp>
      <p:grpSp>
        <p:nvGrpSpPr>
          <p:cNvPr id="14" name="グループ化 13">
            <a:extLst>
              <a:ext uri="{FF2B5EF4-FFF2-40B4-BE49-F238E27FC236}">
                <a16:creationId xmlns:a16="http://schemas.microsoft.com/office/drawing/2014/main" id="{FC932D8B-1849-4B88-9279-F7E7FBFCFFE0}"/>
              </a:ext>
            </a:extLst>
          </p:cNvPr>
          <p:cNvGrpSpPr/>
          <p:nvPr/>
        </p:nvGrpSpPr>
        <p:grpSpPr>
          <a:xfrm>
            <a:off x="1719875" y="4924873"/>
            <a:ext cx="4376125" cy="1360182"/>
            <a:chOff x="1719875" y="4924873"/>
            <a:chExt cx="4376125" cy="1360182"/>
          </a:xfrm>
        </p:grpSpPr>
        <p:sp>
          <p:nvSpPr>
            <p:cNvPr id="7" name="正方形/長方形 6">
              <a:extLst>
                <a:ext uri="{FF2B5EF4-FFF2-40B4-BE49-F238E27FC236}">
                  <a16:creationId xmlns:a16="http://schemas.microsoft.com/office/drawing/2014/main" id="{0254229B-3A16-4538-ADA9-19325332186C}"/>
                </a:ext>
              </a:extLst>
            </p:cNvPr>
            <p:cNvSpPr/>
            <p:nvPr/>
          </p:nvSpPr>
          <p:spPr>
            <a:xfrm>
              <a:off x="1719875" y="5245573"/>
              <a:ext cx="4353206" cy="1039482"/>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療養型病院</a:t>
              </a:r>
            </a:p>
          </p:txBody>
        </p:sp>
        <p:sp>
          <p:nvSpPr>
            <p:cNvPr id="35" name="正方形/長方形 34">
              <a:extLst>
                <a:ext uri="{FF2B5EF4-FFF2-40B4-BE49-F238E27FC236}">
                  <a16:creationId xmlns:a16="http://schemas.microsoft.com/office/drawing/2014/main" id="{296B3422-6D1E-4283-BCFA-5AD3211D99D4}"/>
                </a:ext>
              </a:extLst>
            </p:cNvPr>
            <p:cNvSpPr/>
            <p:nvPr/>
          </p:nvSpPr>
          <p:spPr>
            <a:xfrm>
              <a:off x="4957124" y="4924873"/>
              <a:ext cx="1138876" cy="1012290"/>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6" name="矢印: 右 25">
            <a:extLst>
              <a:ext uri="{FF2B5EF4-FFF2-40B4-BE49-F238E27FC236}">
                <a16:creationId xmlns:a16="http://schemas.microsoft.com/office/drawing/2014/main" id="{1CBB96B4-100E-485F-84C6-175707130DA0}"/>
              </a:ext>
            </a:extLst>
          </p:cNvPr>
          <p:cNvSpPr/>
          <p:nvPr/>
        </p:nvSpPr>
        <p:spPr>
          <a:xfrm>
            <a:off x="1218490" y="5661248"/>
            <a:ext cx="537557" cy="19802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98165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16632"/>
            <a:ext cx="9144000" cy="551479"/>
          </a:xfrm>
        </p:spPr>
        <p:txBody>
          <a:bodyPr>
            <a:normAutofit fontScale="90000"/>
          </a:bodyPr>
          <a:lstStyle/>
          <a:p>
            <a:r>
              <a:rPr lang="ja-JP" altLang="en-US" sz="3600" dirty="0"/>
              <a:t>急性期の治療が終わったら</a:t>
            </a:r>
          </a:p>
        </p:txBody>
      </p:sp>
      <p:sp>
        <p:nvSpPr>
          <p:cNvPr id="5" name="正方形/長方形 4"/>
          <p:cNvSpPr/>
          <p:nvPr/>
        </p:nvSpPr>
        <p:spPr>
          <a:xfrm>
            <a:off x="103859" y="764704"/>
            <a:ext cx="12072664" cy="58326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ts val="3700"/>
              </a:lnSpc>
              <a:buFont typeface="Arial" panose="020B0604020202020204" pitchFamily="34" charset="0"/>
              <a:buChar char="•"/>
            </a:pPr>
            <a:r>
              <a:rPr lang="ja-JP" altLang="ja-JP" sz="2800" kern="0" dirty="0">
                <a:effectLst/>
                <a:ea typeface="ＭＳ Ｐゴシック" panose="020B0600070205080204" pitchFamily="50" charset="-128"/>
                <a:cs typeface="ＭＳ Ｐゴシック" panose="020B0600070205080204" pitchFamily="50" charset="-128"/>
              </a:rPr>
              <a:t>急性期の治療が終わって自宅に退院する場合もありますが</a:t>
            </a:r>
            <a:r>
              <a:rPr lang="ja-JP" altLang="en-US" sz="2800" kern="0" dirty="0">
                <a:effectLst/>
                <a:ea typeface="ＭＳ Ｐゴシック" panose="020B0600070205080204" pitchFamily="50" charset="-128"/>
                <a:cs typeface="ＭＳ Ｐゴシック" panose="020B0600070205080204" pitchFamily="50" charset="-128"/>
              </a:rPr>
              <a:t>、</a:t>
            </a:r>
            <a:r>
              <a:rPr lang="ja-JP" altLang="ja-JP" sz="2800" kern="0" dirty="0">
                <a:effectLst/>
                <a:ea typeface="ＭＳ Ｐゴシック" panose="020B0600070205080204" pitchFamily="50" charset="-128"/>
                <a:cs typeface="ＭＳ Ｐゴシック" panose="020B0600070205080204" pitchFamily="50" charset="-128"/>
              </a:rPr>
              <a:t>転院してリハビリテーションや療養を受けることが望ましい場合もあります</a:t>
            </a:r>
            <a:r>
              <a:rPr lang="ja-JP" altLang="en-US" sz="2800" kern="0" dirty="0">
                <a:effectLst/>
                <a:ea typeface="ＭＳ Ｐゴシック" panose="020B0600070205080204" pitchFamily="50" charset="-128"/>
                <a:cs typeface="ＭＳ Ｐゴシック" panose="020B0600070205080204" pitchFamily="50" charset="-128"/>
              </a:rPr>
              <a:t>。</a:t>
            </a:r>
            <a:r>
              <a:rPr lang="ja-JP" altLang="en-US" sz="2800" dirty="0">
                <a:latin typeface="+mn-ea"/>
              </a:rPr>
              <a:t>身体の状態やこれからの暮らしのイメージに合わせて転院先を選びましょう！</a:t>
            </a:r>
            <a:endParaRPr lang="en-US" altLang="ja-JP" sz="2800" dirty="0">
              <a:latin typeface="+mn-ea"/>
            </a:endParaRPr>
          </a:p>
          <a:p>
            <a:pPr marL="457200" indent="-457200">
              <a:lnSpc>
                <a:spcPts val="3700"/>
              </a:lnSpc>
              <a:buFont typeface="Arial" panose="020B0604020202020204" pitchFamily="34" charset="0"/>
              <a:buChar char="•"/>
            </a:pPr>
            <a:r>
              <a:rPr lang="ja-JP" altLang="en-US" sz="2800" dirty="0">
                <a:latin typeface="+mn-ea"/>
              </a:rPr>
              <a:t>転院先については、病院内の「医療相談室」などの</a:t>
            </a:r>
            <a:r>
              <a:rPr lang="ja-JP" altLang="en-US" sz="2800" dirty="0">
                <a:solidFill>
                  <a:schemeClr val="tx1"/>
                </a:solidFill>
                <a:latin typeface="+mn-ea"/>
              </a:rPr>
              <a:t>担当部署</a:t>
            </a:r>
            <a:r>
              <a:rPr lang="ja-JP" altLang="en-US" sz="2800" dirty="0">
                <a:latin typeface="+mn-ea"/>
              </a:rPr>
              <a:t>で、医療ソーシャルワーカーなどに相談しましょう！</a:t>
            </a:r>
          </a:p>
          <a:p>
            <a:pPr marL="457200" indent="-457200">
              <a:lnSpc>
                <a:spcPts val="3700"/>
              </a:lnSpc>
              <a:buFont typeface="Arial" panose="020B0604020202020204" pitchFamily="34" charset="0"/>
              <a:buChar char="•"/>
            </a:pPr>
            <a:r>
              <a:rPr lang="ja-JP" altLang="en-US" sz="2800" dirty="0">
                <a:latin typeface="+mn-ea"/>
              </a:rPr>
              <a:t>転院先には、集中的なリハビリを行う「回復期リハビリテーション病院」をはじめ、様々な</a:t>
            </a:r>
            <a:r>
              <a:rPr lang="ja-JP" altLang="en-US" sz="2800" dirty="0">
                <a:solidFill>
                  <a:schemeClr val="tx1"/>
                </a:solidFill>
                <a:latin typeface="+mn-ea"/>
              </a:rPr>
              <a:t>リハビリテーション施設</a:t>
            </a:r>
            <a:r>
              <a:rPr lang="ja-JP" altLang="en-US" sz="2800" dirty="0">
                <a:latin typeface="+mn-ea"/>
              </a:rPr>
              <a:t>・療養先があります。費用を含めて、それぞれの違いを訊き、必要に応じて見学にも行ってみましょう！</a:t>
            </a:r>
            <a:endParaRPr lang="en-US" altLang="ja-JP" sz="2800" dirty="0">
              <a:latin typeface="+mn-ea"/>
            </a:endParaRPr>
          </a:p>
          <a:p>
            <a:pPr marL="457200" indent="-457200">
              <a:lnSpc>
                <a:spcPts val="3700"/>
              </a:lnSpc>
              <a:buFont typeface="Arial" panose="020B0604020202020204" pitchFamily="34" charset="0"/>
              <a:buChar char="•"/>
            </a:pPr>
            <a:r>
              <a:rPr lang="ja-JP" altLang="en-US" sz="2800" dirty="0">
                <a:solidFill>
                  <a:schemeClr val="tx1"/>
                </a:solidFill>
              </a:rPr>
              <a:t>費用負担を減らす方法があります。月々の負担を一定額内に抑えたり、それを超えた分を後日払い戻してもらえる高額療養費、療養のために減った収入の一部を健康保険から支給してもらえる傷病手当金、税金を還付してもらえる医療費控除などの制度を利用しましょう！</a:t>
            </a:r>
          </a:p>
          <a:p>
            <a:pPr marL="457200" indent="-457200">
              <a:lnSpc>
                <a:spcPts val="3700"/>
              </a:lnSpc>
              <a:buFont typeface="Arial" panose="020B0604020202020204" pitchFamily="34" charset="0"/>
              <a:buChar char="•"/>
            </a:pPr>
            <a:endParaRPr lang="ja-JP" altLang="en-US" sz="2800" dirty="0">
              <a:latin typeface="+mn-ea"/>
            </a:endParaRPr>
          </a:p>
        </p:txBody>
      </p:sp>
    </p:spTree>
    <p:extLst>
      <p:ext uri="{BB962C8B-B14F-4D97-AF65-F5344CB8AC3E}">
        <p14:creationId xmlns:p14="http://schemas.microsoft.com/office/powerpoint/2010/main" val="43691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5360" y="116632"/>
            <a:ext cx="11521280" cy="1080120"/>
          </a:xfrm>
        </p:spPr>
        <p:txBody>
          <a:bodyPr>
            <a:normAutofit fontScale="90000"/>
          </a:bodyPr>
          <a:lstStyle/>
          <a:p>
            <a:r>
              <a:rPr lang="ja-JP" altLang="en-US" sz="3600" dirty="0"/>
              <a:t>回復期リハビリテーション病院から自宅に退院できない場合</a:t>
            </a:r>
          </a:p>
        </p:txBody>
      </p:sp>
      <p:sp>
        <p:nvSpPr>
          <p:cNvPr id="5" name="正方形/長方形 4"/>
          <p:cNvSpPr/>
          <p:nvPr/>
        </p:nvSpPr>
        <p:spPr>
          <a:xfrm>
            <a:off x="119336" y="1556792"/>
            <a:ext cx="11953328" cy="530120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ct val="150000"/>
              </a:lnSpc>
              <a:buFont typeface="Arial" panose="020B0604020202020204" pitchFamily="34" charset="0"/>
              <a:buChar char="•"/>
            </a:pPr>
            <a:r>
              <a:rPr lang="ja-JP" altLang="ja-JP" sz="2800" kern="0" dirty="0">
                <a:effectLst/>
                <a:ea typeface="ＭＳ Ｐゴシック" panose="020B0600070205080204" pitchFamily="50" charset="-128"/>
                <a:cs typeface="ＭＳ Ｐゴシック" panose="020B0600070205080204" pitchFamily="50" charset="-128"/>
              </a:rPr>
              <a:t>回復期リハビリテーション病院で</a:t>
            </a:r>
            <a:r>
              <a:rPr lang="ja-JP" altLang="en-US" sz="2800" kern="0" dirty="0">
                <a:solidFill>
                  <a:schemeClr val="tx1"/>
                </a:solidFill>
                <a:effectLst/>
                <a:ea typeface="ＭＳ Ｐゴシック" panose="020B0600070205080204" pitchFamily="50" charset="-128"/>
                <a:cs typeface="ＭＳ Ｐゴシック" panose="020B0600070205080204" pitchFamily="50" charset="-128"/>
              </a:rPr>
              <a:t>の</a:t>
            </a:r>
            <a:r>
              <a:rPr lang="ja-JP" altLang="ja-JP" sz="2800" kern="0" dirty="0">
                <a:solidFill>
                  <a:schemeClr val="tx1"/>
                </a:solidFill>
                <a:effectLst/>
                <a:ea typeface="ＭＳ Ｐゴシック" panose="020B0600070205080204" pitchFamily="50" charset="-128"/>
                <a:cs typeface="ＭＳ Ｐゴシック" panose="020B0600070205080204" pitchFamily="50" charset="-128"/>
              </a:rPr>
              <a:t>リハビリ</a:t>
            </a:r>
            <a:r>
              <a:rPr lang="ja-JP" altLang="en-US" sz="2800" kern="0" dirty="0">
                <a:solidFill>
                  <a:schemeClr val="tx1"/>
                </a:solidFill>
                <a:effectLst/>
                <a:ea typeface="ＭＳ Ｐゴシック" panose="020B0600070205080204" pitchFamily="50" charset="-128"/>
                <a:cs typeface="ＭＳ Ｐゴシック" panose="020B0600070205080204" pitchFamily="50" charset="-128"/>
              </a:rPr>
              <a:t>テーション</a:t>
            </a:r>
            <a:r>
              <a:rPr lang="ja-JP" altLang="ja-JP" sz="2800" kern="0" dirty="0">
                <a:effectLst/>
                <a:ea typeface="ＭＳ Ｐゴシック" panose="020B0600070205080204" pitchFamily="50" charset="-128"/>
                <a:cs typeface="ＭＳ Ｐゴシック" panose="020B0600070205080204" pitchFamily="50" charset="-128"/>
              </a:rPr>
              <a:t>後に，自宅に退院せずに，長期療養のための病院や施設に移って療養生活を続ける場合もあります</a:t>
            </a:r>
            <a:r>
              <a:rPr lang="ja-JP" altLang="en-US" sz="2800" dirty="0">
                <a:latin typeface="+mn-ea"/>
              </a:rPr>
              <a:t>。身体の状態やその後の暮らしのイメージに合う転院先を選びましょう！</a:t>
            </a:r>
            <a:endParaRPr lang="en-US" altLang="ja-JP" sz="2800" dirty="0">
              <a:latin typeface="+mn-ea"/>
            </a:endParaRPr>
          </a:p>
          <a:p>
            <a:pPr marL="457200" indent="-457200">
              <a:lnSpc>
                <a:spcPct val="150000"/>
              </a:lnSpc>
              <a:buFont typeface="Arial" panose="020B0604020202020204" pitchFamily="34" charset="0"/>
              <a:buChar char="•"/>
            </a:pPr>
            <a:r>
              <a:rPr lang="ja-JP" altLang="en-US" sz="2800" dirty="0">
                <a:latin typeface="+mn-ea"/>
              </a:rPr>
              <a:t>転院先については、病院内の「医療相談室」などの</a:t>
            </a:r>
            <a:r>
              <a:rPr lang="ja-JP" altLang="en-US" sz="2800" dirty="0">
                <a:solidFill>
                  <a:schemeClr val="tx1"/>
                </a:solidFill>
                <a:latin typeface="+mn-ea"/>
              </a:rPr>
              <a:t>担当部署</a:t>
            </a:r>
            <a:r>
              <a:rPr lang="ja-JP" altLang="en-US" sz="2800" dirty="0">
                <a:latin typeface="+mn-ea"/>
              </a:rPr>
              <a:t>で、医療ソーシャルワーカーなどに相談しましょう。</a:t>
            </a:r>
          </a:p>
          <a:p>
            <a:pPr marL="457200" indent="-457200">
              <a:lnSpc>
                <a:spcPct val="150000"/>
              </a:lnSpc>
              <a:buFont typeface="Arial" panose="020B0604020202020204" pitchFamily="34" charset="0"/>
              <a:buChar char="•"/>
            </a:pPr>
            <a:r>
              <a:rPr lang="ja-JP" altLang="en-US" sz="2800" dirty="0">
                <a:latin typeface="+mn-ea"/>
              </a:rPr>
              <a:t>費用を含めて、それぞれの違いを訊き、必要に応じて</a:t>
            </a:r>
            <a:r>
              <a:rPr lang="ja-JP" altLang="en-US" sz="2800" dirty="0">
                <a:solidFill>
                  <a:schemeClr val="tx1"/>
                </a:solidFill>
                <a:latin typeface="+mn-ea"/>
              </a:rPr>
              <a:t>家族が</a:t>
            </a:r>
            <a:r>
              <a:rPr lang="ja-JP" altLang="en-US" sz="2800" dirty="0">
                <a:latin typeface="+mn-ea"/>
              </a:rPr>
              <a:t>見学にも行ってみましょう。</a:t>
            </a:r>
          </a:p>
        </p:txBody>
      </p:sp>
    </p:spTree>
    <p:extLst>
      <p:ext uri="{BB962C8B-B14F-4D97-AF65-F5344CB8AC3E}">
        <p14:creationId xmlns:p14="http://schemas.microsoft.com/office/powerpoint/2010/main" val="22596751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1337</TotalTime>
  <Words>472</Words>
  <Application>Microsoft Office PowerPoint</Application>
  <PresentationFormat>ワイド画面</PresentationFormat>
  <Paragraphs>38</Paragraphs>
  <Slides>4</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Arial</vt:lpstr>
      <vt:lpstr>Calibri</vt:lpstr>
      <vt:lpstr>Office ​​テーマ</vt:lpstr>
      <vt:lpstr>PowerPoint プレゼンテーション</vt:lpstr>
      <vt:lpstr>PowerPoint プレゼンテーション</vt:lpstr>
      <vt:lpstr>急性期の治療が終わったら</vt:lpstr>
      <vt:lpstr>回復期リハビリテーション病院から自宅に退院できない場合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藤井靖弘</dc:creator>
  <cp:lastModifiedBy>中山 博文</cp:lastModifiedBy>
  <cp:revision>105</cp:revision>
  <dcterms:created xsi:type="dcterms:W3CDTF">2021-07-10T14:08:43Z</dcterms:created>
  <dcterms:modified xsi:type="dcterms:W3CDTF">2021-09-17T05:49:54Z</dcterms:modified>
</cp:coreProperties>
</file>