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6" r:id="rId2"/>
    <p:sldId id="268" r:id="rId3"/>
    <p:sldId id="270" r:id="rId4"/>
    <p:sldId id="271" r:id="rId5"/>
    <p:sldId id="327" r:id="rId6"/>
    <p:sldId id="326" r:id="rId7"/>
    <p:sldId id="328" r:id="rId8"/>
    <p:sldId id="329" r:id="rId9"/>
    <p:sldId id="333" r:id="rId10"/>
    <p:sldId id="332" r:id="rId1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4E96075F-9B5A-4010-B2B1-3E7260FCD122}">
          <p14:sldIdLst/>
        </p14:section>
        <p14:section name="タイトルなしのセクション" id="{F4B64B75-7396-41F5-B995-69E24EF50379}">
          <p14:sldIdLst>
            <p14:sldId id="266"/>
            <p14:sldId id="268"/>
            <p14:sldId id="270"/>
            <p14:sldId id="271"/>
            <p14:sldId id="327"/>
            <p14:sldId id="326"/>
            <p14:sldId id="328"/>
            <p14:sldId id="329"/>
            <p14:sldId id="333"/>
            <p14:sldId id="332"/>
          </p14:sldIdLst>
        </p14:section>
      </p14:sectionLst>
    </p:ext>
    <p:ext uri="{EFAFB233-063F-42B5-8137-9DF3F51BA10A}">
      <p15:sldGuideLst xmlns:p15="http://schemas.microsoft.com/office/powerpoint/2012/main">
        <p15:guide id="1" orient="horz" pos="2205"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Takehiko Nagao" initials="" lastIdx="17" clrIdx="6"/>
  <p:cmAuthor id="1" name="古賀　政利" initials="古賀　政利" lastIdx="3" clrIdx="0">
    <p:extLst>
      <p:ext uri="{19B8F6BF-5375-455C-9EA6-DF929625EA0E}">
        <p15:presenceInfo xmlns:p15="http://schemas.microsoft.com/office/powerpoint/2012/main" userId="S::koga@ncvc.go.jp::499c008b-78ef-4eb9-b856-8e844a59faf3" providerId="AD"/>
      </p:ext>
    </p:extLst>
  </p:cmAuthor>
  <p:cmAuthor id="8" name="古賀　政利" initials="" lastIdx="2" clrIdx="7"/>
  <p:cmAuthor id="2" name="藤本 茂" initials="藤本" lastIdx="4" clrIdx="1">
    <p:extLst>
      <p:ext uri="{19B8F6BF-5375-455C-9EA6-DF929625EA0E}">
        <p15:presenceInfo xmlns:p15="http://schemas.microsoft.com/office/powerpoint/2012/main" userId="137870b04505062f" providerId="Windows Live"/>
      </p:ext>
    </p:extLst>
  </p:cmAuthor>
  <p:cmAuthor id="9" name="藤本 茂" initials="" lastIdx="3" clrIdx="8"/>
  <p:cmAuthor id="3" name="Takehiko Nagao" initials="TN" lastIdx="19" clrIdx="2">
    <p:extLst>
      <p:ext uri="{19B8F6BF-5375-455C-9EA6-DF929625EA0E}">
        <p15:presenceInfo xmlns:p15="http://schemas.microsoft.com/office/powerpoint/2012/main" userId="bc7d808b1fa214da" providerId="Windows Live"/>
      </p:ext>
    </p:extLst>
  </p:cmAuthor>
  <p:cmAuthor id="4" name="中山 博文" initials="中山" lastIdx="8" clrIdx="3">
    <p:extLst>
      <p:ext uri="{19B8F6BF-5375-455C-9EA6-DF929625EA0E}">
        <p15:presenceInfo xmlns:p15="http://schemas.microsoft.com/office/powerpoint/2012/main" userId="cafd3857accc3fd7" providerId="Windows Live"/>
      </p:ext>
    </p:extLst>
  </p:cmAuthor>
  <p:cmAuthor id="5" name="中山 博文" initials="" lastIdx="3" clrIdx="4"/>
  <p:cmAuthor id="6" name="保之 井口" initials="" lastIdx="18"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79320" autoAdjust="0"/>
  </p:normalViewPr>
  <p:slideViewPr>
    <p:cSldViewPr>
      <p:cViewPr varScale="1">
        <p:scale>
          <a:sx n="54" d="100"/>
          <a:sy n="54" d="100"/>
        </p:scale>
        <p:origin x="812" y="52"/>
      </p:cViewPr>
      <p:guideLst>
        <p:guide orient="horz" pos="2205"/>
        <p:guide pos="3840"/>
      </p:guideLst>
    </p:cSldViewPr>
  </p:slideViewPr>
  <p:notesTextViewPr>
    <p:cViewPr>
      <p:scale>
        <a:sx n="1" d="1"/>
        <a:sy n="1" d="1"/>
      </p:scale>
      <p:origin x="0" y="0"/>
    </p:cViewPr>
  </p:notesTextViewPr>
  <p:sorterViewPr>
    <p:cViewPr>
      <p:scale>
        <a:sx n="100" d="100"/>
        <a:sy n="100" d="100"/>
      </p:scale>
      <p:origin x="0" y="-1139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93E676-842C-4D61-BD39-1802F925B802}" type="datetimeFigureOut">
              <a:rPr kumimoji="1" lang="ja-JP" altLang="en-US" smtClean="0"/>
              <a:t>2021/9/28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048617-383E-4AE5-AA9F-DEB7DB965159}" type="slidenum">
              <a:rPr kumimoji="1" lang="ja-JP" altLang="en-US" smtClean="0"/>
              <a:t>‹#›</a:t>
            </a:fld>
            <a:endParaRPr kumimoji="1" lang="ja-JP" altLang="en-US"/>
          </a:p>
        </p:txBody>
      </p:sp>
    </p:spTree>
    <p:extLst>
      <p:ext uri="{BB962C8B-B14F-4D97-AF65-F5344CB8AC3E}">
        <p14:creationId xmlns:p14="http://schemas.microsoft.com/office/powerpoint/2010/main" val="29989586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A048617-383E-4AE5-AA9F-DEB7DB965159}" type="slidenum">
              <a:rPr kumimoji="1" lang="ja-JP" altLang="en-US" smtClean="0"/>
              <a:t>1</a:t>
            </a:fld>
            <a:endParaRPr kumimoji="1" lang="ja-JP" altLang="en-US"/>
          </a:p>
        </p:txBody>
      </p:sp>
    </p:spTree>
    <p:extLst>
      <p:ext uri="{BB962C8B-B14F-4D97-AF65-F5344CB8AC3E}">
        <p14:creationId xmlns:p14="http://schemas.microsoft.com/office/powerpoint/2010/main" val="3088164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200" dirty="0"/>
          </a:p>
          <a:p>
            <a:endParaRPr kumimoji="1" lang="ja-JP" altLang="en-US" dirty="0"/>
          </a:p>
        </p:txBody>
      </p:sp>
      <p:sp>
        <p:nvSpPr>
          <p:cNvPr id="4" name="スライド番号プレースホルダー 3"/>
          <p:cNvSpPr>
            <a:spLocks noGrp="1"/>
          </p:cNvSpPr>
          <p:nvPr>
            <p:ph type="sldNum" sz="quarter" idx="5"/>
          </p:nvPr>
        </p:nvSpPr>
        <p:spPr/>
        <p:txBody>
          <a:bodyPr/>
          <a:lstStyle/>
          <a:p>
            <a:fld id="{CA048617-383E-4AE5-AA9F-DEB7DB965159}" type="slidenum">
              <a:rPr kumimoji="1" lang="ja-JP" altLang="en-US" smtClean="0"/>
              <a:t>2</a:t>
            </a:fld>
            <a:endParaRPr kumimoji="1" lang="ja-JP" altLang="en-US"/>
          </a:p>
        </p:txBody>
      </p:sp>
    </p:spTree>
    <p:extLst>
      <p:ext uri="{BB962C8B-B14F-4D97-AF65-F5344CB8AC3E}">
        <p14:creationId xmlns:p14="http://schemas.microsoft.com/office/powerpoint/2010/main" val="799029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A048617-383E-4AE5-AA9F-DEB7DB965159}" type="slidenum">
              <a:rPr kumimoji="1" lang="ja-JP" altLang="en-US" smtClean="0"/>
              <a:t>3</a:t>
            </a:fld>
            <a:endParaRPr kumimoji="1" lang="ja-JP" altLang="en-US"/>
          </a:p>
        </p:txBody>
      </p:sp>
    </p:spTree>
    <p:extLst>
      <p:ext uri="{BB962C8B-B14F-4D97-AF65-F5344CB8AC3E}">
        <p14:creationId xmlns:p14="http://schemas.microsoft.com/office/powerpoint/2010/main" val="641280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200" dirty="0"/>
          </a:p>
          <a:p>
            <a:endParaRPr kumimoji="1" lang="ja-JP" altLang="en-US" dirty="0"/>
          </a:p>
        </p:txBody>
      </p:sp>
      <p:sp>
        <p:nvSpPr>
          <p:cNvPr id="4" name="スライド番号プレースホルダー 3"/>
          <p:cNvSpPr>
            <a:spLocks noGrp="1"/>
          </p:cNvSpPr>
          <p:nvPr>
            <p:ph type="sldNum" sz="quarter" idx="5"/>
          </p:nvPr>
        </p:nvSpPr>
        <p:spPr/>
        <p:txBody>
          <a:bodyPr/>
          <a:lstStyle/>
          <a:p>
            <a:fld id="{CA048617-383E-4AE5-AA9F-DEB7DB965159}" type="slidenum">
              <a:rPr kumimoji="1" lang="ja-JP" altLang="en-US" smtClean="0"/>
              <a:t>4</a:t>
            </a:fld>
            <a:endParaRPr kumimoji="1" lang="ja-JP" altLang="en-US"/>
          </a:p>
        </p:txBody>
      </p:sp>
    </p:spTree>
    <p:extLst>
      <p:ext uri="{BB962C8B-B14F-4D97-AF65-F5344CB8AC3E}">
        <p14:creationId xmlns:p14="http://schemas.microsoft.com/office/powerpoint/2010/main" val="486690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A048617-383E-4AE5-AA9F-DEB7DB965159}" type="slidenum">
              <a:rPr kumimoji="1" lang="ja-JP" altLang="en-US" smtClean="0"/>
              <a:t>5</a:t>
            </a:fld>
            <a:endParaRPr kumimoji="1" lang="ja-JP" altLang="en-US"/>
          </a:p>
        </p:txBody>
      </p:sp>
    </p:spTree>
    <p:extLst>
      <p:ext uri="{BB962C8B-B14F-4D97-AF65-F5344CB8AC3E}">
        <p14:creationId xmlns:p14="http://schemas.microsoft.com/office/powerpoint/2010/main" val="140973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200" dirty="0"/>
          </a:p>
          <a:p>
            <a:endParaRPr kumimoji="1" lang="ja-JP" altLang="en-US" dirty="0"/>
          </a:p>
        </p:txBody>
      </p:sp>
      <p:sp>
        <p:nvSpPr>
          <p:cNvPr id="4" name="スライド番号プレースホルダー 3"/>
          <p:cNvSpPr>
            <a:spLocks noGrp="1"/>
          </p:cNvSpPr>
          <p:nvPr>
            <p:ph type="sldNum" sz="quarter" idx="5"/>
          </p:nvPr>
        </p:nvSpPr>
        <p:spPr/>
        <p:txBody>
          <a:bodyPr/>
          <a:lstStyle/>
          <a:p>
            <a:fld id="{CA048617-383E-4AE5-AA9F-DEB7DB965159}" type="slidenum">
              <a:rPr kumimoji="1" lang="ja-JP" altLang="en-US" smtClean="0"/>
              <a:t>6</a:t>
            </a:fld>
            <a:endParaRPr kumimoji="1" lang="ja-JP" altLang="en-US"/>
          </a:p>
        </p:txBody>
      </p:sp>
    </p:spTree>
    <p:extLst>
      <p:ext uri="{BB962C8B-B14F-4D97-AF65-F5344CB8AC3E}">
        <p14:creationId xmlns:p14="http://schemas.microsoft.com/office/powerpoint/2010/main" val="257191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048617-383E-4AE5-AA9F-DEB7DB965159}"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695993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048617-383E-4AE5-AA9F-DEB7DB965159}"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157659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5BAC204-7CF3-4F4D-90D0-3F403ABB0FCE}" type="datetimeFigureOut">
              <a:rPr kumimoji="1" lang="ja-JP" altLang="en-US" smtClean="0"/>
              <a:t>2021/9/28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3B3329-6992-4272-9AB8-7A2F67EAF8BB}" type="slidenum">
              <a:rPr kumimoji="1" lang="ja-JP" altLang="en-US" smtClean="0"/>
              <a:t>‹#›</a:t>
            </a:fld>
            <a:endParaRPr kumimoji="1" lang="ja-JP" altLang="en-US"/>
          </a:p>
        </p:txBody>
      </p:sp>
    </p:spTree>
    <p:extLst>
      <p:ext uri="{BB962C8B-B14F-4D97-AF65-F5344CB8AC3E}">
        <p14:creationId xmlns:p14="http://schemas.microsoft.com/office/powerpoint/2010/main" val="1435905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5BAC204-7CF3-4F4D-90D0-3F403ABB0FCE}" type="datetimeFigureOut">
              <a:rPr kumimoji="1" lang="ja-JP" altLang="en-US" smtClean="0"/>
              <a:t>2021/9/28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3B3329-6992-4272-9AB8-7A2F67EAF8BB}" type="slidenum">
              <a:rPr kumimoji="1" lang="ja-JP" altLang="en-US" smtClean="0"/>
              <a:t>‹#›</a:t>
            </a:fld>
            <a:endParaRPr kumimoji="1" lang="ja-JP" altLang="en-US"/>
          </a:p>
        </p:txBody>
      </p:sp>
    </p:spTree>
    <p:extLst>
      <p:ext uri="{BB962C8B-B14F-4D97-AF65-F5344CB8AC3E}">
        <p14:creationId xmlns:p14="http://schemas.microsoft.com/office/powerpoint/2010/main" val="4223847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5BAC204-7CF3-4F4D-90D0-3F403ABB0FCE}" type="datetimeFigureOut">
              <a:rPr kumimoji="1" lang="ja-JP" altLang="en-US" smtClean="0"/>
              <a:t>2021/9/28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3B3329-6992-4272-9AB8-7A2F67EAF8BB}" type="slidenum">
              <a:rPr kumimoji="1" lang="ja-JP" altLang="en-US" smtClean="0"/>
              <a:t>‹#›</a:t>
            </a:fld>
            <a:endParaRPr kumimoji="1" lang="ja-JP" altLang="en-US"/>
          </a:p>
        </p:txBody>
      </p:sp>
    </p:spTree>
    <p:extLst>
      <p:ext uri="{BB962C8B-B14F-4D97-AF65-F5344CB8AC3E}">
        <p14:creationId xmlns:p14="http://schemas.microsoft.com/office/powerpoint/2010/main" val="1495888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5BAC204-7CF3-4F4D-90D0-3F403ABB0FCE}" type="datetimeFigureOut">
              <a:rPr kumimoji="1" lang="ja-JP" altLang="en-US" smtClean="0"/>
              <a:t>2021/9/28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3B3329-6992-4272-9AB8-7A2F67EAF8BB}" type="slidenum">
              <a:rPr kumimoji="1" lang="ja-JP" altLang="en-US" smtClean="0"/>
              <a:t>‹#›</a:t>
            </a:fld>
            <a:endParaRPr kumimoji="1" lang="ja-JP" altLang="en-US"/>
          </a:p>
        </p:txBody>
      </p:sp>
    </p:spTree>
    <p:extLst>
      <p:ext uri="{BB962C8B-B14F-4D97-AF65-F5344CB8AC3E}">
        <p14:creationId xmlns:p14="http://schemas.microsoft.com/office/powerpoint/2010/main" val="3629213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5BAC204-7CF3-4F4D-90D0-3F403ABB0FCE}" type="datetimeFigureOut">
              <a:rPr kumimoji="1" lang="ja-JP" altLang="en-US" smtClean="0"/>
              <a:t>2021/9/28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3B3329-6992-4272-9AB8-7A2F67EAF8BB}" type="slidenum">
              <a:rPr kumimoji="1" lang="ja-JP" altLang="en-US" smtClean="0"/>
              <a:t>‹#›</a:t>
            </a:fld>
            <a:endParaRPr kumimoji="1" lang="ja-JP" altLang="en-US"/>
          </a:p>
        </p:txBody>
      </p:sp>
    </p:spTree>
    <p:extLst>
      <p:ext uri="{BB962C8B-B14F-4D97-AF65-F5344CB8AC3E}">
        <p14:creationId xmlns:p14="http://schemas.microsoft.com/office/powerpoint/2010/main" val="211517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5BAC204-7CF3-4F4D-90D0-3F403ABB0FCE}" type="datetimeFigureOut">
              <a:rPr kumimoji="1" lang="ja-JP" altLang="en-US" smtClean="0"/>
              <a:t>2021/9/28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13B3329-6992-4272-9AB8-7A2F67EAF8BB}" type="slidenum">
              <a:rPr kumimoji="1" lang="ja-JP" altLang="en-US" smtClean="0"/>
              <a:t>‹#›</a:t>
            </a:fld>
            <a:endParaRPr kumimoji="1" lang="ja-JP" altLang="en-US"/>
          </a:p>
        </p:txBody>
      </p:sp>
    </p:spTree>
    <p:extLst>
      <p:ext uri="{BB962C8B-B14F-4D97-AF65-F5344CB8AC3E}">
        <p14:creationId xmlns:p14="http://schemas.microsoft.com/office/powerpoint/2010/main" val="3952643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5BAC204-7CF3-4F4D-90D0-3F403ABB0FCE}" type="datetimeFigureOut">
              <a:rPr kumimoji="1" lang="ja-JP" altLang="en-US" smtClean="0"/>
              <a:t>2021/9/28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13B3329-6992-4272-9AB8-7A2F67EAF8BB}" type="slidenum">
              <a:rPr kumimoji="1" lang="ja-JP" altLang="en-US" smtClean="0"/>
              <a:t>‹#›</a:t>
            </a:fld>
            <a:endParaRPr kumimoji="1" lang="ja-JP" altLang="en-US"/>
          </a:p>
        </p:txBody>
      </p:sp>
    </p:spTree>
    <p:extLst>
      <p:ext uri="{BB962C8B-B14F-4D97-AF65-F5344CB8AC3E}">
        <p14:creationId xmlns:p14="http://schemas.microsoft.com/office/powerpoint/2010/main" val="3360315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5BAC204-7CF3-4F4D-90D0-3F403ABB0FCE}" type="datetimeFigureOut">
              <a:rPr kumimoji="1" lang="ja-JP" altLang="en-US" smtClean="0"/>
              <a:t>2021/9/28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13B3329-6992-4272-9AB8-7A2F67EAF8BB}" type="slidenum">
              <a:rPr kumimoji="1" lang="ja-JP" altLang="en-US" smtClean="0"/>
              <a:t>‹#›</a:t>
            </a:fld>
            <a:endParaRPr kumimoji="1" lang="ja-JP" altLang="en-US"/>
          </a:p>
        </p:txBody>
      </p:sp>
    </p:spTree>
    <p:extLst>
      <p:ext uri="{BB962C8B-B14F-4D97-AF65-F5344CB8AC3E}">
        <p14:creationId xmlns:p14="http://schemas.microsoft.com/office/powerpoint/2010/main" val="4230091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5BAC204-7CF3-4F4D-90D0-3F403ABB0FCE}" type="datetimeFigureOut">
              <a:rPr kumimoji="1" lang="ja-JP" altLang="en-US" smtClean="0"/>
              <a:t>2021/9/28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13B3329-6992-4272-9AB8-7A2F67EAF8BB}" type="slidenum">
              <a:rPr kumimoji="1" lang="ja-JP" altLang="en-US" smtClean="0"/>
              <a:t>‹#›</a:t>
            </a:fld>
            <a:endParaRPr kumimoji="1" lang="ja-JP" altLang="en-US"/>
          </a:p>
        </p:txBody>
      </p:sp>
    </p:spTree>
    <p:extLst>
      <p:ext uri="{BB962C8B-B14F-4D97-AF65-F5344CB8AC3E}">
        <p14:creationId xmlns:p14="http://schemas.microsoft.com/office/powerpoint/2010/main" val="3707403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5BAC204-7CF3-4F4D-90D0-3F403ABB0FCE}" type="datetimeFigureOut">
              <a:rPr kumimoji="1" lang="ja-JP" altLang="en-US" smtClean="0"/>
              <a:t>2021/9/28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13B3329-6992-4272-9AB8-7A2F67EAF8BB}" type="slidenum">
              <a:rPr kumimoji="1" lang="ja-JP" altLang="en-US" smtClean="0"/>
              <a:t>‹#›</a:t>
            </a:fld>
            <a:endParaRPr kumimoji="1" lang="ja-JP" altLang="en-US"/>
          </a:p>
        </p:txBody>
      </p:sp>
    </p:spTree>
    <p:extLst>
      <p:ext uri="{BB962C8B-B14F-4D97-AF65-F5344CB8AC3E}">
        <p14:creationId xmlns:p14="http://schemas.microsoft.com/office/powerpoint/2010/main" val="3914474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5BAC204-7CF3-4F4D-90D0-3F403ABB0FCE}" type="datetimeFigureOut">
              <a:rPr kumimoji="1" lang="ja-JP" altLang="en-US" smtClean="0"/>
              <a:t>2021/9/28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13B3329-6992-4272-9AB8-7A2F67EAF8BB}" type="slidenum">
              <a:rPr kumimoji="1" lang="ja-JP" altLang="en-US" smtClean="0"/>
              <a:t>‹#›</a:t>
            </a:fld>
            <a:endParaRPr kumimoji="1" lang="ja-JP" altLang="en-US"/>
          </a:p>
        </p:txBody>
      </p:sp>
    </p:spTree>
    <p:extLst>
      <p:ext uri="{BB962C8B-B14F-4D97-AF65-F5344CB8AC3E}">
        <p14:creationId xmlns:p14="http://schemas.microsoft.com/office/powerpoint/2010/main" val="2375038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BAC204-7CF3-4F4D-90D0-3F403ABB0FCE}" type="datetimeFigureOut">
              <a:rPr kumimoji="1" lang="ja-JP" altLang="en-US" smtClean="0"/>
              <a:t>2021/9/28</a:t>
            </a:fld>
            <a:endParaRPr kumimoji="1" lang="ja-JP" altLang="en-US"/>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3B3329-6992-4272-9AB8-7A2F67EAF8BB}" type="slidenum">
              <a:rPr kumimoji="1" lang="ja-JP" altLang="en-US" smtClean="0"/>
              <a:t>‹#›</a:t>
            </a:fld>
            <a:endParaRPr kumimoji="1" lang="ja-JP" altLang="en-US"/>
          </a:p>
        </p:txBody>
      </p:sp>
    </p:spTree>
    <p:extLst>
      <p:ext uri="{BB962C8B-B14F-4D97-AF65-F5344CB8AC3E}">
        <p14:creationId xmlns:p14="http://schemas.microsoft.com/office/powerpoint/2010/main" val="3224477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pref.saitama.lg.jp/documents/31050/seido2103.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35560" y="0"/>
            <a:ext cx="8316924" cy="764704"/>
          </a:xfrm>
        </p:spPr>
        <p:txBody>
          <a:bodyPr anchor="t">
            <a:normAutofit/>
          </a:bodyPr>
          <a:lstStyle/>
          <a:p>
            <a:pPr algn="l"/>
            <a:r>
              <a:rPr lang="ja-JP" altLang="en-US" sz="4000" dirty="0"/>
              <a:t>自宅に退院する準備と退院後の生活</a:t>
            </a:r>
          </a:p>
        </p:txBody>
      </p:sp>
      <p:sp>
        <p:nvSpPr>
          <p:cNvPr id="4" name="正方形/長方形 3"/>
          <p:cNvSpPr/>
          <p:nvPr/>
        </p:nvSpPr>
        <p:spPr>
          <a:xfrm>
            <a:off x="119336" y="764704"/>
            <a:ext cx="12072664" cy="609329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pPr marL="457200" indent="-457200">
              <a:lnSpc>
                <a:spcPts val="4000"/>
              </a:lnSpc>
              <a:buFont typeface="Arial" panose="020B0604020202020204" pitchFamily="34" charset="0"/>
              <a:buChar char="•"/>
            </a:pPr>
            <a:r>
              <a:rPr lang="ja-JP" altLang="en-US" sz="2800" dirty="0"/>
              <a:t>いざ退院となると、病気のことや身の回りのことに加えて、介護のこと、医療費や生活費のこと、仕事、趣味など、解決しなければならない様々な問題に直面し、不安が押し寄せます。</a:t>
            </a:r>
            <a:endParaRPr lang="en-US" altLang="ja-JP" sz="2800" dirty="0"/>
          </a:p>
          <a:p>
            <a:pPr marL="457200" indent="-457200">
              <a:lnSpc>
                <a:spcPts val="4000"/>
              </a:lnSpc>
              <a:buFont typeface="Arial" panose="020B0604020202020204" pitchFamily="34" charset="0"/>
              <a:buChar char="•"/>
            </a:pPr>
            <a:r>
              <a:rPr lang="ja-JP" altLang="en-US" sz="2800" dirty="0"/>
              <a:t>独りで悩まないで、相談窓口を利用して、障がい者手帳など、数々の制度を活用しましょう！</a:t>
            </a:r>
            <a:endParaRPr lang="en-US" altLang="ja-JP" sz="2800" dirty="0"/>
          </a:p>
          <a:p>
            <a:pPr marL="457200" indent="-457200">
              <a:lnSpc>
                <a:spcPts val="4000"/>
              </a:lnSpc>
              <a:buFont typeface="Arial" panose="020B0604020202020204" pitchFamily="34" charset="0"/>
              <a:buChar char="•"/>
            </a:pPr>
            <a:r>
              <a:rPr lang="ja-JP" altLang="en-US" sz="2800" dirty="0"/>
              <a:t>患者さんの後遺症や年齢などによって、利用できる制度や窓口が違うので、</a:t>
            </a:r>
            <a:r>
              <a:rPr lang="ja-JP" altLang="en-US" sz="2800" dirty="0">
                <a:latin typeface="+mn-ea"/>
              </a:rPr>
              <a:t>「医療相談室」 「相談窓口」などの</a:t>
            </a:r>
            <a:r>
              <a:rPr lang="ja-JP" altLang="en-US" sz="2800" dirty="0">
                <a:solidFill>
                  <a:schemeClr val="tx1"/>
                </a:solidFill>
                <a:latin typeface="+mn-ea"/>
              </a:rPr>
              <a:t>院内の担当部署</a:t>
            </a:r>
            <a:r>
              <a:rPr lang="ja-JP" altLang="en-US" sz="2800" dirty="0">
                <a:latin typeface="+mn-ea"/>
              </a:rPr>
              <a:t>で、医療ソーシャルワーカーなどに訊きましょう。</a:t>
            </a:r>
            <a:endParaRPr lang="en-US" altLang="ja-JP" sz="2800" dirty="0">
              <a:latin typeface="+mn-ea"/>
            </a:endParaRPr>
          </a:p>
          <a:p>
            <a:pPr marL="457200" indent="-457200">
              <a:lnSpc>
                <a:spcPts val="4000"/>
              </a:lnSpc>
              <a:buFont typeface="Arial" panose="020B0604020202020204" pitchFamily="34" charset="0"/>
              <a:buChar char="•"/>
            </a:pPr>
            <a:r>
              <a:rPr lang="ja-JP" altLang="en-US" sz="2800" dirty="0">
                <a:latin typeface="+mn-ea"/>
              </a:rPr>
              <a:t>退院後はかかりつけ医に定期的に通院し、再発予防や合併症の治療を続けましょう。病状や治療については、かかりつけ医に相談し、薬のことは、かかりつけ薬局の薬剤師に相談しましょう。</a:t>
            </a:r>
            <a:r>
              <a:rPr lang="ja-JP" altLang="en-US" sz="2800" dirty="0">
                <a:solidFill>
                  <a:schemeClr val="tx1"/>
                </a:solidFill>
                <a:latin typeface="+mn-ea"/>
              </a:rPr>
              <a:t>かかりつけがない場合は、病院から紹介してもらうなどして持ちましょう。</a:t>
            </a:r>
            <a:endParaRPr lang="en-US" altLang="ja-JP" sz="3200" dirty="0">
              <a:solidFill>
                <a:schemeClr val="tx1"/>
              </a:solidFill>
            </a:endParaRPr>
          </a:p>
          <a:p>
            <a:pPr>
              <a:lnSpc>
                <a:spcPts val="4000"/>
              </a:lnSpc>
            </a:pPr>
            <a:endParaRPr lang="ja-JP" altLang="en-US" sz="3200" dirty="0"/>
          </a:p>
        </p:txBody>
      </p:sp>
    </p:spTree>
    <p:extLst>
      <p:ext uri="{BB962C8B-B14F-4D97-AF65-F5344CB8AC3E}">
        <p14:creationId xmlns:p14="http://schemas.microsoft.com/office/powerpoint/2010/main" val="4232436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C78E2A0A-81AF-4DF9-974C-9C48AAB81A28}"/>
              </a:ext>
            </a:extLst>
          </p:cNvPr>
          <p:cNvSpPr>
            <a:spLocks noGrp="1"/>
          </p:cNvSpPr>
          <p:nvPr>
            <p:ph type="title"/>
          </p:nvPr>
        </p:nvSpPr>
        <p:spPr>
          <a:xfrm>
            <a:off x="609600" y="0"/>
            <a:ext cx="10972800" cy="513663"/>
          </a:xfrm>
        </p:spPr>
        <p:txBody>
          <a:bodyPr anchor="t">
            <a:normAutofit fontScale="90000"/>
          </a:bodyPr>
          <a:lstStyle/>
          <a:p>
            <a:r>
              <a:rPr kumimoji="1" lang="en-US" altLang="ja-JP" sz="2800" dirty="0"/>
              <a:t>【</a:t>
            </a:r>
            <a:r>
              <a:rPr lang="ja-JP" altLang="en-US" sz="2800" dirty="0"/>
              <a:t>資料</a:t>
            </a:r>
            <a:r>
              <a:rPr lang="en-US" altLang="ja-JP" sz="2800" dirty="0"/>
              <a:t>】</a:t>
            </a:r>
            <a:r>
              <a:rPr kumimoji="1" lang="ja-JP" altLang="en-US" sz="2800" dirty="0"/>
              <a:t>　利用できる支援・制度 </a:t>
            </a:r>
            <a:r>
              <a:rPr kumimoji="1" lang="en-US" altLang="ja-JP" sz="2800" dirty="0"/>
              <a:t>(2)</a:t>
            </a:r>
            <a:endParaRPr kumimoji="1" lang="ja-JP" altLang="en-US" sz="2800" dirty="0"/>
          </a:p>
        </p:txBody>
      </p:sp>
      <p:pic>
        <p:nvPicPr>
          <p:cNvPr id="3" name="図 2">
            <a:extLst>
              <a:ext uri="{FF2B5EF4-FFF2-40B4-BE49-F238E27FC236}">
                <a16:creationId xmlns:a16="http://schemas.microsoft.com/office/drawing/2014/main" id="{7B3C28BD-B5C7-4B88-B90B-58E8F03F5C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2504" y="479388"/>
            <a:ext cx="6109356" cy="6378612"/>
          </a:xfrm>
          <a:prstGeom prst="rect">
            <a:avLst/>
          </a:prstGeom>
        </p:spPr>
      </p:pic>
      <p:sp>
        <p:nvSpPr>
          <p:cNvPr id="7" name="テキスト ボックス 6">
            <a:extLst>
              <a:ext uri="{FF2B5EF4-FFF2-40B4-BE49-F238E27FC236}">
                <a16:creationId xmlns:a16="http://schemas.microsoft.com/office/drawing/2014/main" id="{28717472-4F0F-4B0C-80EE-9C636596AC8B}"/>
              </a:ext>
            </a:extLst>
          </p:cNvPr>
          <p:cNvSpPr txBox="1"/>
          <p:nvPr/>
        </p:nvSpPr>
        <p:spPr>
          <a:xfrm>
            <a:off x="6888088" y="5085184"/>
            <a:ext cx="4896544" cy="163121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埼玉県高次脳機能障害者支援センターパンフレット「高次脳機能障害の理解と支援のために</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社会資源・制度編</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hlinkClick r:id="rId4"/>
              </a:rPr>
              <a:t>https://www.pref.saitama.lg.jp/documents/31050/seido2103.pdf</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より引用</a:t>
            </a:r>
          </a:p>
        </p:txBody>
      </p:sp>
    </p:spTree>
    <p:extLst>
      <p:ext uri="{BB962C8B-B14F-4D97-AF65-F5344CB8AC3E}">
        <p14:creationId xmlns:p14="http://schemas.microsoft.com/office/powerpoint/2010/main" val="3869439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116632"/>
            <a:ext cx="10972800" cy="1143000"/>
          </a:xfrm>
        </p:spPr>
        <p:txBody>
          <a:bodyPr/>
          <a:lstStyle/>
          <a:p>
            <a:r>
              <a:rPr kumimoji="1" lang="ja-JP" altLang="en-US" dirty="0"/>
              <a:t>退院後もリハビリテーションを続けましょう！</a:t>
            </a:r>
          </a:p>
        </p:txBody>
      </p:sp>
      <p:sp>
        <p:nvSpPr>
          <p:cNvPr id="4" name="タイトル 1"/>
          <p:cNvSpPr txBox="1">
            <a:spLocks/>
          </p:cNvSpPr>
          <p:nvPr/>
        </p:nvSpPr>
        <p:spPr>
          <a:xfrm>
            <a:off x="1540786" y="-14774"/>
            <a:ext cx="8229600" cy="5634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ja-JP" altLang="en-US" sz="2800" dirty="0"/>
          </a:p>
        </p:txBody>
      </p:sp>
      <p:sp>
        <p:nvSpPr>
          <p:cNvPr id="5" name="正方形/長方形 4"/>
          <p:cNvSpPr/>
          <p:nvPr/>
        </p:nvSpPr>
        <p:spPr>
          <a:xfrm>
            <a:off x="93495" y="1391038"/>
            <a:ext cx="12072664" cy="496855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pPr marL="457200" indent="-457200">
              <a:lnSpc>
                <a:spcPct val="150000"/>
              </a:lnSpc>
              <a:buFont typeface="Arial" panose="020B0604020202020204" pitchFamily="34" charset="0"/>
              <a:buChar char="•"/>
            </a:pPr>
            <a:r>
              <a:rPr lang="ja-JP" altLang="en-US" sz="2800" dirty="0">
                <a:solidFill>
                  <a:schemeClr val="tx1"/>
                </a:solidFill>
                <a:latin typeface="+mn-ea"/>
              </a:rPr>
              <a:t>身体機能の回復・維持のために、退院後もリハビリテーションを続けましょう！</a:t>
            </a:r>
          </a:p>
          <a:p>
            <a:pPr marL="457200" indent="-457200">
              <a:lnSpc>
                <a:spcPct val="150000"/>
              </a:lnSpc>
              <a:buFont typeface="Arial" panose="020B0604020202020204" pitchFamily="34" charset="0"/>
              <a:buChar char="•"/>
            </a:pPr>
            <a:r>
              <a:rPr lang="ja-JP" altLang="en-US" sz="2800" dirty="0">
                <a:solidFill>
                  <a:schemeClr val="tx1"/>
                </a:solidFill>
                <a:latin typeface="+mn-ea"/>
              </a:rPr>
              <a:t>リハビリテーションは、医療機関やデイケアなどで実施するものや、自宅でする訪問リハビリなど、いろいろなタイプがあり、手続きも違います。</a:t>
            </a:r>
            <a:endParaRPr lang="en-US" altLang="ja-JP" sz="2800" dirty="0">
              <a:solidFill>
                <a:schemeClr val="tx1"/>
              </a:solidFill>
              <a:latin typeface="+mn-ea"/>
            </a:endParaRPr>
          </a:p>
          <a:p>
            <a:pPr marL="457200" indent="-457200">
              <a:lnSpc>
                <a:spcPct val="150000"/>
              </a:lnSpc>
              <a:buFont typeface="Arial" panose="020B0604020202020204" pitchFamily="34" charset="0"/>
              <a:buChar char="•"/>
            </a:pPr>
            <a:r>
              <a:rPr lang="ja-JP" altLang="en-US" sz="2800" dirty="0">
                <a:solidFill>
                  <a:schemeClr val="tx1"/>
                </a:solidFill>
                <a:latin typeface="+mn-ea"/>
              </a:rPr>
              <a:t>発症からどれぐらいすぎているか、後遺症の種類、年齢、障がい者手帳の有無などで、利用できるリハビリテーションが異なります。</a:t>
            </a:r>
          </a:p>
          <a:p>
            <a:pPr marL="457200" indent="-457200">
              <a:lnSpc>
                <a:spcPct val="150000"/>
              </a:lnSpc>
              <a:buFont typeface="Arial" panose="020B0604020202020204" pitchFamily="34" charset="0"/>
              <a:buChar char="•"/>
            </a:pPr>
            <a:r>
              <a:rPr lang="ja-JP" altLang="en-US" sz="2800" dirty="0">
                <a:solidFill>
                  <a:schemeClr val="tx1"/>
                </a:solidFill>
                <a:latin typeface="+mn-ea"/>
              </a:rPr>
              <a:t>退院後のリハビリテーションをどうするのか、退院前に病院で相談しておきましょう。</a:t>
            </a:r>
          </a:p>
          <a:p>
            <a:endParaRPr lang="ja-JP" altLang="en-US" sz="2400" dirty="0">
              <a:solidFill>
                <a:schemeClr val="tx1"/>
              </a:solidFill>
              <a:latin typeface="+mn-ea"/>
            </a:endParaRPr>
          </a:p>
        </p:txBody>
      </p:sp>
    </p:spTree>
    <p:extLst>
      <p:ext uri="{BB962C8B-B14F-4D97-AF65-F5344CB8AC3E}">
        <p14:creationId xmlns:p14="http://schemas.microsoft.com/office/powerpoint/2010/main" val="596924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3002046" y="130106"/>
            <a:ext cx="6187912" cy="646331"/>
          </a:xfrm>
          <a:prstGeom prst="rect">
            <a:avLst/>
          </a:prstGeom>
        </p:spPr>
        <p:txBody>
          <a:bodyPr wrap="none">
            <a:spAutoFit/>
          </a:bodyPr>
          <a:lstStyle/>
          <a:p>
            <a:r>
              <a:rPr lang="ja-JP" altLang="en-US" sz="3600" dirty="0"/>
              <a:t>「障がい」にはいろいろあります</a:t>
            </a:r>
          </a:p>
        </p:txBody>
      </p:sp>
      <p:sp>
        <p:nvSpPr>
          <p:cNvPr id="2" name="正方形/長方形 1"/>
          <p:cNvSpPr/>
          <p:nvPr/>
        </p:nvSpPr>
        <p:spPr>
          <a:xfrm>
            <a:off x="335360" y="1196752"/>
            <a:ext cx="11521280" cy="553114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pPr marL="457200" indent="-457200">
              <a:lnSpc>
                <a:spcPts val="4300"/>
              </a:lnSpc>
              <a:buFont typeface="Arial" panose="020B0604020202020204" pitchFamily="34" charset="0"/>
              <a:buChar char="•"/>
            </a:pPr>
            <a:r>
              <a:rPr lang="ja-JP" altLang="en-US" sz="2800" dirty="0">
                <a:solidFill>
                  <a:schemeClr val="tx1"/>
                </a:solidFill>
                <a:latin typeface="+mn-ea"/>
              </a:rPr>
              <a:t>後遺症のせいで日常生活や社会生活に生じる制限＝「障がい」には、いろいろあります。手足の麻痺などの障がいだけでなく、失語症や注意力の低下などの一見して分かりにくい高次機能障がいと呼ばれる障がいもあります。</a:t>
            </a:r>
            <a:endParaRPr lang="en-US" altLang="ja-JP" sz="2800" dirty="0">
              <a:solidFill>
                <a:schemeClr val="tx1"/>
              </a:solidFill>
              <a:latin typeface="+mn-ea"/>
            </a:endParaRPr>
          </a:p>
          <a:p>
            <a:pPr marL="457200" indent="-457200">
              <a:lnSpc>
                <a:spcPts val="4300"/>
              </a:lnSpc>
              <a:buFont typeface="Arial" panose="020B0604020202020204" pitchFamily="34" charset="0"/>
              <a:buChar char="•"/>
            </a:pPr>
            <a:r>
              <a:rPr lang="ja-JP" altLang="en-US" sz="2800" dirty="0">
                <a:solidFill>
                  <a:schemeClr val="tx1"/>
                </a:solidFill>
                <a:latin typeface="+mn-ea"/>
              </a:rPr>
              <a:t>ご自身の努力や周囲の方の協力、制度の活用により、障がいを補って、日常生活、社会生活を取り戻しましょう！</a:t>
            </a:r>
            <a:endParaRPr lang="en-US" altLang="ja-JP" sz="2800" dirty="0">
              <a:solidFill>
                <a:schemeClr val="tx1"/>
              </a:solidFill>
              <a:latin typeface="+mn-ea"/>
            </a:endParaRPr>
          </a:p>
          <a:p>
            <a:pPr marL="457200" indent="-457200">
              <a:lnSpc>
                <a:spcPts val="4300"/>
              </a:lnSpc>
              <a:buFont typeface="Arial" panose="020B0604020202020204" pitchFamily="34" charset="0"/>
              <a:buChar char="•"/>
            </a:pPr>
            <a:r>
              <a:rPr lang="ja-JP" altLang="en-US" sz="2800" dirty="0">
                <a:solidFill>
                  <a:schemeClr val="tx1"/>
                </a:solidFill>
                <a:latin typeface="+mn-ea"/>
              </a:rPr>
              <a:t>障がいの種類によって、対処法や利用できる制度などが違いますので、特徴を知って、相談しましょう！</a:t>
            </a:r>
          </a:p>
          <a:p>
            <a:pPr marL="457200" indent="-457200">
              <a:lnSpc>
                <a:spcPts val="4300"/>
              </a:lnSpc>
              <a:buFont typeface="Arial" panose="020B0604020202020204" pitchFamily="34" charset="0"/>
              <a:buChar char="•"/>
            </a:pPr>
            <a:r>
              <a:rPr lang="ja-JP" altLang="en-US" sz="2800" dirty="0">
                <a:solidFill>
                  <a:schemeClr val="tx1"/>
                </a:solidFill>
                <a:latin typeface="+mn-ea"/>
              </a:rPr>
              <a:t>長い時間をかけて障がいが改善する可能性もあるので、暮らしの中にリハビリテーションを取り入れましょう！</a:t>
            </a:r>
            <a:endParaRPr lang="en-US" altLang="ja-JP" sz="2800" dirty="0">
              <a:solidFill>
                <a:schemeClr val="tx1"/>
              </a:solidFill>
              <a:latin typeface="+mn-ea"/>
            </a:endParaRPr>
          </a:p>
          <a:p>
            <a:pPr>
              <a:lnSpc>
                <a:spcPts val="4300"/>
              </a:lnSpc>
            </a:pPr>
            <a:endParaRPr lang="ja-JP" altLang="en-US" sz="2800" dirty="0">
              <a:solidFill>
                <a:schemeClr val="tx1"/>
              </a:solidFill>
              <a:latin typeface="+mn-ea"/>
            </a:endParaRPr>
          </a:p>
        </p:txBody>
      </p:sp>
    </p:spTree>
    <p:extLst>
      <p:ext uri="{BB962C8B-B14F-4D97-AF65-F5344CB8AC3E}">
        <p14:creationId xmlns:p14="http://schemas.microsoft.com/office/powerpoint/2010/main" val="2570634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5400" y="27756"/>
            <a:ext cx="10972800" cy="1143000"/>
          </a:xfrm>
        </p:spPr>
        <p:txBody>
          <a:bodyPr>
            <a:normAutofit fontScale="90000"/>
          </a:bodyPr>
          <a:lstStyle/>
          <a:p>
            <a:r>
              <a:rPr lang="ja-JP" altLang="en-US" dirty="0"/>
              <a:t>障がい</a:t>
            </a:r>
            <a:r>
              <a:rPr kumimoji="1" lang="ja-JP" altLang="en-US" dirty="0"/>
              <a:t>者のための支援制度を利用しましょう！</a:t>
            </a:r>
          </a:p>
        </p:txBody>
      </p:sp>
      <p:sp>
        <p:nvSpPr>
          <p:cNvPr id="5" name="タイトル 1"/>
          <p:cNvSpPr txBox="1">
            <a:spLocks/>
          </p:cNvSpPr>
          <p:nvPr/>
        </p:nvSpPr>
        <p:spPr>
          <a:xfrm>
            <a:off x="1540786" y="-14774"/>
            <a:ext cx="8229600" cy="5634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ja-JP" altLang="en-US" sz="2800" dirty="0"/>
          </a:p>
        </p:txBody>
      </p:sp>
      <p:sp>
        <p:nvSpPr>
          <p:cNvPr id="6" name="正方形/長方形 5"/>
          <p:cNvSpPr/>
          <p:nvPr/>
        </p:nvSpPr>
        <p:spPr>
          <a:xfrm>
            <a:off x="335360" y="1108135"/>
            <a:ext cx="11521280" cy="5314601"/>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pPr marL="457200" indent="-457200">
              <a:lnSpc>
                <a:spcPct val="150000"/>
              </a:lnSpc>
              <a:buFont typeface="Arial" panose="020B0604020202020204" pitchFamily="34" charset="0"/>
              <a:buChar char="•"/>
            </a:pPr>
            <a:r>
              <a:rPr lang="ja-JP" altLang="en-US" sz="2800" dirty="0">
                <a:latin typeface="+mn-ea"/>
              </a:rPr>
              <a:t>ある程度以上の手足の麻痺、</a:t>
            </a:r>
            <a:r>
              <a:rPr lang="ja-JP" altLang="en-US" sz="2800" dirty="0">
                <a:solidFill>
                  <a:schemeClr val="tx1"/>
                </a:solidFill>
                <a:latin typeface="+mn-ea"/>
              </a:rPr>
              <a:t>呂律</a:t>
            </a:r>
            <a:r>
              <a:rPr lang="ja-JP" altLang="en-US" sz="2800" dirty="0">
                <a:latin typeface="+mn-ea"/>
              </a:rPr>
              <a:t>や嚥下</a:t>
            </a:r>
            <a:r>
              <a:rPr lang="ja-JP" altLang="en-US" sz="2800" dirty="0">
                <a:solidFill>
                  <a:schemeClr val="tx1"/>
                </a:solidFill>
                <a:latin typeface="+mn-ea"/>
              </a:rPr>
              <a:t>（食事や水分を飲みこむこと）の障がいや失語症など</a:t>
            </a:r>
            <a:r>
              <a:rPr lang="ja-JP" altLang="en-US" sz="2800" dirty="0">
                <a:latin typeface="+mn-ea"/>
              </a:rPr>
              <a:t>の高次脳機能障がいがある場合は、申請して認められると、障がい者のための障がい者福祉サービスを利用できます。</a:t>
            </a:r>
            <a:endParaRPr lang="en-US" altLang="ja-JP" sz="2800" dirty="0">
              <a:latin typeface="+mn-ea"/>
            </a:endParaRPr>
          </a:p>
          <a:p>
            <a:pPr marL="457200" indent="-457200">
              <a:lnSpc>
                <a:spcPct val="150000"/>
              </a:lnSpc>
              <a:buFont typeface="Arial" panose="020B0604020202020204" pitchFamily="34" charset="0"/>
              <a:buChar char="•"/>
            </a:pPr>
            <a:r>
              <a:rPr lang="ja-JP" altLang="en-US" sz="2800" dirty="0">
                <a:latin typeface="+mn-ea"/>
              </a:rPr>
              <a:t>障がい者のための相談窓口があり、障がい者のための福祉サービスには就労支援や医療費助成・特別障がい者手当など、介護保険にないサービスもあります。</a:t>
            </a:r>
            <a:endParaRPr lang="en-US" altLang="ja-JP" sz="2800" dirty="0">
              <a:latin typeface="+mn-ea"/>
            </a:endParaRPr>
          </a:p>
          <a:p>
            <a:pPr marL="457200" indent="-457200">
              <a:lnSpc>
                <a:spcPct val="150000"/>
              </a:lnSpc>
              <a:buFont typeface="Arial" panose="020B0604020202020204" pitchFamily="34" charset="0"/>
              <a:buChar char="•"/>
            </a:pPr>
            <a:r>
              <a:rPr lang="ja-JP" altLang="en-US" sz="2800" dirty="0">
                <a:latin typeface="+mn-ea"/>
              </a:rPr>
              <a:t>退院前に、障がい者のための福祉サービスを利用できるか、どうすれば申請できるのか、担当医や医療ソーシャルワーカーに相談しましょう。</a:t>
            </a:r>
          </a:p>
        </p:txBody>
      </p:sp>
    </p:spTree>
    <p:extLst>
      <p:ext uri="{BB962C8B-B14F-4D97-AF65-F5344CB8AC3E}">
        <p14:creationId xmlns:p14="http://schemas.microsoft.com/office/powerpoint/2010/main" val="1519598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981200" y="496054"/>
            <a:ext cx="8229600" cy="106751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a:t>相談の心得</a:t>
            </a:r>
          </a:p>
        </p:txBody>
      </p:sp>
      <p:sp>
        <p:nvSpPr>
          <p:cNvPr id="6" name="正方形/長方形 5"/>
          <p:cNvSpPr/>
          <p:nvPr/>
        </p:nvSpPr>
        <p:spPr>
          <a:xfrm>
            <a:off x="551384" y="1844824"/>
            <a:ext cx="11269252" cy="41044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pPr marL="457200" indent="-457200">
              <a:lnSpc>
                <a:spcPct val="150000"/>
              </a:lnSpc>
              <a:buFont typeface="Arial" panose="020B0604020202020204" pitchFamily="34" charset="0"/>
              <a:buChar char="•"/>
            </a:pPr>
            <a:r>
              <a:rPr lang="ja-JP" altLang="en-US" sz="2800" dirty="0">
                <a:solidFill>
                  <a:schemeClr val="tx1"/>
                </a:solidFill>
                <a:latin typeface="+mn-ea"/>
              </a:rPr>
              <a:t>相談窓口や担当する専門職はいろいろあります。看護師、医師、リハビリテーションスタッフなど、身近なスタッフに声をかけて、担当者につないでもらいましょう。</a:t>
            </a:r>
            <a:endParaRPr lang="ja-JP" altLang="en-US" sz="2800" strike="dblStrike" dirty="0">
              <a:solidFill>
                <a:schemeClr val="tx1"/>
              </a:solidFill>
              <a:latin typeface="+mn-ea"/>
            </a:endParaRPr>
          </a:p>
          <a:p>
            <a:pPr marL="457200" indent="-457200">
              <a:lnSpc>
                <a:spcPct val="150000"/>
              </a:lnSpc>
              <a:buFont typeface="Arial" panose="020B0604020202020204" pitchFamily="34" charset="0"/>
              <a:buChar char="•"/>
            </a:pPr>
            <a:r>
              <a:rPr lang="ja-JP" altLang="en-US" sz="2800" dirty="0">
                <a:solidFill>
                  <a:schemeClr val="tx1"/>
                </a:solidFill>
                <a:latin typeface="+mn-ea"/>
              </a:rPr>
              <a:t>退院後の暮らしを具体的にイメージして、自分はどうしたいのか、家族はどう思っているのかを伝え、相談に当たる専門職と一緒に解決策を見つけましょう。</a:t>
            </a:r>
            <a:endParaRPr lang="en-US" altLang="ja-JP" sz="2800" dirty="0">
              <a:solidFill>
                <a:schemeClr val="tx1"/>
              </a:solidFill>
              <a:latin typeface="+mn-ea"/>
            </a:endParaRPr>
          </a:p>
        </p:txBody>
      </p:sp>
    </p:spTree>
    <p:extLst>
      <p:ext uri="{BB962C8B-B14F-4D97-AF65-F5344CB8AC3E}">
        <p14:creationId xmlns:p14="http://schemas.microsoft.com/office/powerpoint/2010/main" val="3076342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608" y="-22820"/>
            <a:ext cx="10972800" cy="1143000"/>
          </a:xfrm>
        </p:spPr>
        <p:txBody>
          <a:bodyPr/>
          <a:lstStyle/>
          <a:p>
            <a:r>
              <a:rPr kumimoji="1" lang="ja-JP" altLang="en-US" dirty="0"/>
              <a:t>仕事や勉学などを再開したい方へ</a:t>
            </a:r>
          </a:p>
        </p:txBody>
      </p:sp>
      <p:sp>
        <p:nvSpPr>
          <p:cNvPr id="4" name="タイトル 1"/>
          <p:cNvSpPr txBox="1">
            <a:spLocks/>
          </p:cNvSpPr>
          <p:nvPr/>
        </p:nvSpPr>
        <p:spPr>
          <a:xfrm>
            <a:off x="1540786" y="-14774"/>
            <a:ext cx="8229600" cy="5634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ja-JP" altLang="en-US" sz="2800" dirty="0"/>
          </a:p>
        </p:txBody>
      </p:sp>
      <p:sp>
        <p:nvSpPr>
          <p:cNvPr id="5" name="正方形/長方形 4"/>
          <p:cNvSpPr/>
          <p:nvPr/>
        </p:nvSpPr>
        <p:spPr>
          <a:xfrm>
            <a:off x="479376" y="1340768"/>
            <a:ext cx="11377264" cy="493011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pPr marL="457200" indent="-457200">
              <a:lnSpc>
                <a:spcPct val="150000"/>
              </a:lnSpc>
              <a:buFont typeface="Arial" panose="020B0604020202020204" pitchFamily="34" charset="0"/>
              <a:buChar char="•"/>
            </a:pPr>
            <a:r>
              <a:rPr lang="ja-JP" altLang="en-US" sz="2800" dirty="0">
                <a:solidFill>
                  <a:schemeClr val="tx1"/>
                </a:solidFill>
                <a:latin typeface="+mn-ea"/>
              </a:rPr>
              <a:t>脳卒中になってもすぐに仕事や勉学を辞める必要はありません。早まらず、ゆっくり考えましょう。</a:t>
            </a:r>
            <a:endParaRPr lang="en-US" altLang="ja-JP" sz="2800" dirty="0">
              <a:solidFill>
                <a:schemeClr val="tx1"/>
              </a:solidFill>
              <a:latin typeface="+mn-ea"/>
            </a:endParaRPr>
          </a:p>
          <a:p>
            <a:pPr marL="457200" indent="-457200">
              <a:lnSpc>
                <a:spcPct val="150000"/>
              </a:lnSpc>
              <a:buFont typeface="Arial" panose="020B0604020202020204" pitchFamily="34" charset="0"/>
              <a:buChar char="•"/>
            </a:pPr>
            <a:r>
              <a:rPr lang="ja-JP" altLang="en-US" sz="2800" dirty="0">
                <a:solidFill>
                  <a:schemeClr val="tx1"/>
                </a:solidFill>
                <a:latin typeface="+mn-ea"/>
              </a:rPr>
              <a:t>まずは身辺生活の自立を目指し、ご自身でしっかりと健康管理が出来ようにしましょう。無理な社会復帰では長続きしません。</a:t>
            </a:r>
            <a:endParaRPr lang="en-US" altLang="ja-JP" sz="2800" dirty="0">
              <a:solidFill>
                <a:schemeClr val="tx1"/>
              </a:solidFill>
              <a:latin typeface="+mn-ea"/>
            </a:endParaRPr>
          </a:p>
          <a:p>
            <a:pPr marL="457200" indent="-457200">
              <a:lnSpc>
                <a:spcPct val="150000"/>
              </a:lnSpc>
              <a:buFont typeface="Arial" panose="020B0604020202020204" pitchFamily="34" charset="0"/>
              <a:buChar char="•"/>
            </a:pPr>
            <a:r>
              <a:rPr lang="ja-JP" altLang="en-US" sz="2800" dirty="0">
                <a:solidFill>
                  <a:schemeClr val="tx1"/>
                </a:solidFill>
              </a:rPr>
              <a:t>復職や復学の道もあります。病院の専門職に相談しましょう。</a:t>
            </a:r>
          </a:p>
          <a:p>
            <a:pPr marL="457200" indent="-457200">
              <a:lnSpc>
                <a:spcPct val="150000"/>
              </a:lnSpc>
              <a:buFont typeface="Arial" panose="020B0604020202020204" pitchFamily="34" charset="0"/>
              <a:buChar char="•"/>
            </a:pPr>
            <a:r>
              <a:rPr lang="ja-JP" altLang="en-US" sz="2800" dirty="0">
                <a:solidFill>
                  <a:schemeClr val="tx1"/>
                </a:solidFill>
              </a:rPr>
              <a:t>復職や復学に向けたハードルをクリアできるよう治療・リハビリテーションに取り組みましょう。</a:t>
            </a:r>
          </a:p>
        </p:txBody>
      </p:sp>
    </p:spTree>
    <p:extLst>
      <p:ext uri="{BB962C8B-B14F-4D97-AF65-F5344CB8AC3E}">
        <p14:creationId xmlns:p14="http://schemas.microsoft.com/office/powerpoint/2010/main" val="2257172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131141-62CB-4035-B51A-119DBDA64F58}"/>
              </a:ext>
            </a:extLst>
          </p:cNvPr>
          <p:cNvSpPr>
            <a:spLocks noGrp="1"/>
          </p:cNvSpPr>
          <p:nvPr>
            <p:ph type="title"/>
          </p:nvPr>
        </p:nvSpPr>
        <p:spPr>
          <a:xfrm>
            <a:off x="2152650" y="188640"/>
            <a:ext cx="7886700" cy="592817"/>
          </a:xfrm>
        </p:spPr>
        <p:txBody>
          <a:bodyPr>
            <a:noAutofit/>
          </a:bodyPr>
          <a:lstStyle/>
          <a:p>
            <a:r>
              <a:rPr lang="ja-JP" altLang="en-US" sz="3600" dirty="0">
                <a:latin typeface="+mj-ea"/>
                <a:cs typeface="ＭＳ Ｐゴシック" panose="020B0600070205080204" pitchFamily="50" charset="-128"/>
              </a:rPr>
              <a:t>仕事</a:t>
            </a:r>
            <a:r>
              <a:rPr lang="ja-JP" altLang="en-US" sz="3600" dirty="0">
                <a:latin typeface="Meiryo UI" panose="020B0604030504040204" pitchFamily="50" charset="-128"/>
                <a:ea typeface="Meiryo UI" panose="020B0604030504040204" pitchFamily="50" charset="-128"/>
                <a:cs typeface="ＭＳ Ｐゴシック" panose="020B0600070205080204" pitchFamily="50" charset="-128"/>
              </a:rPr>
              <a:t>を再開するには</a:t>
            </a:r>
            <a:r>
              <a:rPr lang="en-US" altLang="ja-JP" sz="3600" dirty="0">
                <a:latin typeface="Meiryo UI" panose="020B0604030504040204" pitchFamily="50" charset="-128"/>
                <a:ea typeface="Meiryo UI" panose="020B0604030504040204" pitchFamily="50" charset="-128"/>
                <a:cs typeface="ＭＳ Ｐゴシック" panose="020B0600070205080204" pitchFamily="50" charset="-128"/>
              </a:rPr>
              <a:t>(1)</a:t>
            </a:r>
            <a:endParaRPr lang="ja-JP" altLang="en-US" sz="36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A10BDBD1-1CB0-4784-A106-FBE56C6A00F9}"/>
              </a:ext>
            </a:extLst>
          </p:cNvPr>
          <p:cNvSpPr>
            <a:spLocks noGrp="1"/>
          </p:cNvSpPr>
          <p:nvPr>
            <p:ph idx="1"/>
          </p:nvPr>
        </p:nvSpPr>
        <p:spPr>
          <a:xfrm>
            <a:off x="335360" y="1448210"/>
            <a:ext cx="11712624" cy="4104456"/>
          </a:xfrm>
        </p:spPr>
        <p:txBody>
          <a:bodyPr>
            <a:noAutofit/>
          </a:bodyPr>
          <a:lstStyle/>
          <a:p>
            <a:pPr algn="just">
              <a:lnSpc>
                <a:spcPct val="150000"/>
              </a:lnSpc>
            </a:pPr>
            <a:r>
              <a:rPr lang="ja-JP" altLang="en-US" sz="2400" dirty="0">
                <a:latin typeface="+mn-ea"/>
              </a:rPr>
              <a:t>「治療と仕事の両立支援」という取組があり、サポーターとして多くの医療機関に医療ソーシャルワーカーがいて、両立支援コーディネーターも配置されつつあります。遠慮なく相談してください。</a:t>
            </a:r>
            <a:endParaRPr lang="en-US" altLang="ja-JP" sz="2400" dirty="0">
              <a:latin typeface="+mn-ea"/>
            </a:endParaRPr>
          </a:p>
          <a:p>
            <a:pPr algn="just">
              <a:lnSpc>
                <a:spcPct val="150000"/>
              </a:lnSpc>
            </a:pPr>
            <a:r>
              <a:rPr lang="ja-JP" altLang="en-US" sz="2400" dirty="0">
                <a:latin typeface="+mn-ea"/>
              </a:rPr>
              <a:t>ご自身の仕事の内容を詳しく主治医やリハビリテーションスタッフに伝えて、その作業が可能かどうか、どうすれば安全に作業できるかなどの工夫を一緒に考えましょう。元通りの仕事が無理な場合もあると思いますが、選択肢は他にもありますので、一緒に考えていきましょう。</a:t>
            </a:r>
            <a:endParaRPr lang="en-US" altLang="ja-JP" sz="2400" dirty="0">
              <a:latin typeface="+mn-ea"/>
            </a:endParaRPr>
          </a:p>
        </p:txBody>
      </p:sp>
    </p:spTree>
    <p:extLst>
      <p:ext uri="{BB962C8B-B14F-4D97-AF65-F5344CB8AC3E}">
        <p14:creationId xmlns:p14="http://schemas.microsoft.com/office/powerpoint/2010/main" val="1323449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131141-62CB-4035-B51A-119DBDA64F58}"/>
              </a:ext>
            </a:extLst>
          </p:cNvPr>
          <p:cNvSpPr>
            <a:spLocks noGrp="1"/>
          </p:cNvSpPr>
          <p:nvPr>
            <p:ph type="title"/>
          </p:nvPr>
        </p:nvSpPr>
        <p:spPr>
          <a:xfrm>
            <a:off x="2152650" y="260648"/>
            <a:ext cx="7886700" cy="592817"/>
          </a:xfrm>
        </p:spPr>
        <p:txBody>
          <a:bodyPr>
            <a:noAutofit/>
          </a:bodyPr>
          <a:lstStyle/>
          <a:p>
            <a:r>
              <a:rPr lang="ja-JP" altLang="en-US" sz="3600" dirty="0">
                <a:latin typeface="+mj-ea"/>
                <a:cs typeface="ＭＳ Ｐゴシック" panose="020B0600070205080204" pitchFamily="50" charset="-128"/>
              </a:rPr>
              <a:t>仕事</a:t>
            </a:r>
            <a:r>
              <a:rPr lang="ja-JP" altLang="en-US" sz="3600" dirty="0">
                <a:latin typeface="Meiryo UI" panose="020B0604030504040204" pitchFamily="50" charset="-128"/>
                <a:ea typeface="Meiryo UI" panose="020B0604030504040204" pitchFamily="50" charset="-128"/>
                <a:cs typeface="ＭＳ Ｐゴシック" panose="020B0600070205080204" pitchFamily="50" charset="-128"/>
              </a:rPr>
              <a:t>を再開するには（</a:t>
            </a:r>
            <a:r>
              <a:rPr lang="en-US" altLang="ja-JP" sz="3600" dirty="0">
                <a:latin typeface="Meiryo UI" panose="020B0604030504040204" pitchFamily="50" charset="-128"/>
                <a:ea typeface="Meiryo UI" panose="020B0604030504040204" pitchFamily="50" charset="-128"/>
                <a:cs typeface="ＭＳ Ｐゴシック" panose="020B0600070205080204" pitchFamily="50" charset="-128"/>
              </a:rPr>
              <a:t>2</a:t>
            </a:r>
            <a:r>
              <a:rPr lang="ja-JP" altLang="en-US" sz="3600" dirty="0">
                <a:latin typeface="Meiryo UI" panose="020B0604030504040204" pitchFamily="50" charset="-128"/>
                <a:ea typeface="Meiryo UI" panose="020B0604030504040204" pitchFamily="50" charset="-128"/>
                <a:cs typeface="ＭＳ Ｐゴシック" panose="020B0600070205080204" pitchFamily="50" charset="-128"/>
              </a:rPr>
              <a:t>）</a:t>
            </a:r>
            <a:endParaRPr lang="ja-JP" altLang="en-US" sz="3600"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A10BDBD1-1CB0-4784-A106-FBE56C6A00F9}"/>
              </a:ext>
            </a:extLst>
          </p:cNvPr>
          <p:cNvSpPr>
            <a:spLocks noGrp="1"/>
          </p:cNvSpPr>
          <p:nvPr>
            <p:ph idx="1"/>
          </p:nvPr>
        </p:nvSpPr>
        <p:spPr>
          <a:xfrm>
            <a:off x="0" y="1094900"/>
            <a:ext cx="11881320" cy="5328592"/>
          </a:xfrm>
        </p:spPr>
        <p:txBody>
          <a:bodyPr>
            <a:noAutofit/>
          </a:bodyPr>
          <a:lstStyle/>
          <a:p>
            <a:pPr algn="just">
              <a:lnSpc>
                <a:spcPct val="150000"/>
              </a:lnSpc>
            </a:pPr>
            <a:r>
              <a:rPr lang="ja-JP" altLang="en-US" sz="2400" dirty="0">
                <a:latin typeface="+mn-ea"/>
              </a:rPr>
              <a:t>職場の就業規則を確認しましょう。休暇制度や給与保障制度などは職場によって異なります。医療ソーシャルワーカーや両立支援コーディネーターに伝えてください。</a:t>
            </a:r>
            <a:endParaRPr lang="en-US" altLang="ja-JP" sz="2400" dirty="0">
              <a:latin typeface="+mn-ea"/>
            </a:endParaRPr>
          </a:p>
          <a:p>
            <a:pPr algn="just">
              <a:lnSpc>
                <a:spcPct val="150000"/>
              </a:lnSpc>
            </a:pPr>
            <a:r>
              <a:rPr lang="ja-JP" altLang="en-US" sz="2400" dirty="0">
                <a:latin typeface="+mn-ea"/>
              </a:rPr>
              <a:t>相談できる上司や同僚は大切です。職場でサポートしてくれる同僚に無理がかかりすぎないように、お互いさまの精神が重要です。職場の状況を、医療ソーシャルワーカーや両立支援コーディネーターに伝えてください。</a:t>
            </a:r>
            <a:endParaRPr lang="en-US" altLang="ja-JP" sz="2400" dirty="0">
              <a:latin typeface="+mn-ea"/>
            </a:endParaRPr>
          </a:p>
          <a:p>
            <a:pPr algn="just">
              <a:lnSpc>
                <a:spcPct val="150000"/>
              </a:lnSpc>
            </a:pPr>
            <a:r>
              <a:rPr lang="ja-JP" altLang="en-US" sz="2400" dirty="0">
                <a:latin typeface="+mn-ea"/>
              </a:rPr>
              <a:t>具体的な働き方については、復職までに職場としっかり相談しておく必要があります。その際、職場に産業医や産業保健スタッフがいるか、確認しておいてください（従業員数</a:t>
            </a:r>
            <a:r>
              <a:rPr lang="en-US" altLang="ja-JP" sz="2400" dirty="0">
                <a:latin typeface="+mn-ea"/>
              </a:rPr>
              <a:t>50</a:t>
            </a:r>
            <a:r>
              <a:rPr lang="ja-JP" altLang="en-US" sz="2400" dirty="0">
                <a:latin typeface="+mn-ea"/>
              </a:rPr>
              <a:t>人以上の職場には、産業医や産業保健スタッフがいます）。医療機関の医療ソーシャルワーカーや両立支援コーディネーターと連携してもらってください。</a:t>
            </a:r>
            <a:endParaRPr lang="en-US" altLang="ja-JP" sz="2400" dirty="0">
              <a:latin typeface="+mn-ea"/>
            </a:endParaRPr>
          </a:p>
        </p:txBody>
      </p:sp>
    </p:spTree>
    <p:extLst>
      <p:ext uri="{BB962C8B-B14F-4D97-AF65-F5344CB8AC3E}">
        <p14:creationId xmlns:p14="http://schemas.microsoft.com/office/powerpoint/2010/main" val="3149991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2677DD-6EC4-45EF-B5FE-9B400AC0ECEE}"/>
              </a:ext>
            </a:extLst>
          </p:cNvPr>
          <p:cNvSpPr>
            <a:spLocks noGrp="1"/>
          </p:cNvSpPr>
          <p:nvPr>
            <p:ph type="title"/>
          </p:nvPr>
        </p:nvSpPr>
        <p:spPr>
          <a:xfrm>
            <a:off x="609600" y="0"/>
            <a:ext cx="10972800" cy="476672"/>
          </a:xfrm>
        </p:spPr>
        <p:txBody>
          <a:bodyPr anchor="t">
            <a:normAutofit fontScale="90000"/>
          </a:bodyPr>
          <a:lstStyle/>
          <a:p>
            <a:r>
              <a:rPr kumimoji="1" lang="en-US" altLang="ja-JP" sz="2800" dirty="0"/>
              <a:t>【</a:t>
            </a:r>
            <a:r>
              <a:rPr lang="ja-JP" altLang="en-US" sz="2800" dirty="0"/>
              <a:t>資料</a:t>
            </a:r>
            <a:r>
              <a:rPr lang="en-US" altLang="ja-JP" sz="2800" dirty="0"/>
              <a:t>】</a:t>
            </a:r>
            <a:r>
              <a:rPr kumimoji="1" lang="ja-JP" altLang="en-US" sz="2800" dirty="0"/>
              <a:t>　利用できる支援・制度 </a:t>
            </a:r>
            <a:r>
              <a:rPr kumimoji="1" lang="en-US" altLang="ja-JP" sz="2800" dirty="0"/>
              <a:t>(1)</a:t>
            </a:r>
            <a:endParaRPr kumimoji="1" lang="ja-JP" altLang="en-US" sz="2800" dirty="0"/>
          </a:p>
        </p:txBody>
      </p:sp>
      <p:pic>
        <p:nvPicPr>
          <p:cNvPr id="35" name="図 34">
            <a:extLst>
              <a:ext uri="{FF2B5EF4-FFF2-40B4-BE49-F238E27FC236}">
                <a16:creationId xmlns:a16="http://schemas.microsoft.com/office/drawing/2014/main" id="{5C7FDF84-3C67-4EE9-903D-97014CE58735}"/>
              </a:ext>
            </a:extLst>
          </p:cNvPr>
          <p:cNvPicPr>
            <a:picLocks noChangeAspect="1"/>
          </p:cNvPicPr>
          <p:nvPr/>
        </p:nvPicPr>
        <p:blipFill>
          <a:blip r:embed="rId3"/>
          <a:stretch>
            <a:fillRect/>
          </a:stretch>
        </p:blipFill>
        <p:spPr>
          <a:xfrm>
            <a:off x="1667984" y="476672"/>
            <a:ext cx="8964520" cy="6324886"/>
          </a:xfrm>
          <a:prstGeom prst="rect">
            <a:avLst/>
          </a:prstGeom>
        </p:spPr>
      </p:pic>
    </p:spTree>
    <p:extLst>
      <p:ext uri="{BB962C8B-B14F-4D97-AF65-F5344CB8AC3E}">
        <p14:creationId xmlns:p14="http://schemas.microsoft.com/office/powerpoint/2010/main" val="224607315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1394</TotalTime>
  <Words>1059</Words>
  <Application>Microsoft Office PowerPoint</Application>
  <PresentationFormat>ワイド画面</PresentationFormat>
  <Paragraphs>45</Paragraphs>
  <Slides>10</Slides>
  <Notes>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Meiryo UI</vt:lpstr>
      <vt:lpstr>ＭＳ Ｐゴシック</vt:lpstr>
      <vt:lpstr>Arial</vt:lpstr>
      <vt:lpstr>Calibri</vt:lpstr>
      <vt:lpstr>Office ​​テーマ</vt:lpstr>
      <vt:lpstr>自宅に退院する準備と退院後の生活</vt:lpstr>
      <vt:lpstr>退院後もリハビリテーションを続けましょう！</vt:lpstr>
      <vt:lpstr>「障がい」にはいろいろあります</vt:lpstr>
      <vt:lpstr>障がい者のための支援制度を利用しましょう！</vt:lpstr>
      <vt:lpstr>PowerPoint プレゼンテーション</vt:lpstr>
      <vt:lpstr>仕事や勉学などを再開したい方へ</vt:lpstr>
      <vt:lpstr>仕事を再開するには(1)</vt:lpstr>
      <vt:lpstr>仕事を再開するには（2）</vt:lpstr>
      <vt:lpstr>【資料】　利用できる支援・制度 (1)</vt:lpstr>
      <vt:lpstr>【資料】　利用できる支援・制度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藤井靖弘</dc:creator>
  <cp:lastModifiedBy>中山 博文</cp:lastModifiedBy>
  <cp:revision>127</cp:revision>
  <dcterms:created xsi:type="dcterms:W3CDTF">2021-07-10T14:08:43Z</dcterms:created>
  <dcterms:modified xsi:type="dcterms:W3CDTF">2021-09-28T12:27:34Z</dcterms:modified>
</cp:coreProperties>
</file>