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32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E96075F-9B5A-4010-B2B1-3E7260FCD122}">
          <p14:sldIdLst/>
        </p14:section>
        <p14:section name="タイトルなしのセクション" id="{F4B64B75-7396-41F5-B995-69E24EF50379}">
          <p14:sldIdLst>
            <p14:sldId id="263"/>
            <p14:sldId id="264"/>
            <p14:sldId id="265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kehiko Nagao" initials="" lastIdx="17" clrIdx="6"/>
  <p:cmAuthor id="1" name="古賀　政利" initials="古賀　政利" lastIdx="3" clrIdx="0">
    <p:extLst>
      <p:ext uri="{19B8F6BF-5375-455C-9EA6-DF929625EA0E}">
        <p15:presenceInfo xmlns:p15="http://schemas.microsoft.com/office/powerpoint/2012/main" userId="S::koga@ncvc.go.jp::499c008b-78ef-4eb9-b856-8e844a59faf3" providerId="AD"/>
      </p:ext>
    </p:extLst>
  </p:cmAuthor>
  <p:cmAuthor id="8" name="古賀　政利" initials="" lastIdx="2" clrIdx="7"/>
  <p:cmAuthor id="2" name="藤本 茂" initials="藤本" lastIdx="4" clrIdx="1">
    <p:extLst>
      <p:ext uri="{19B8F6BF-5375-455C-9EA6-DF929625EA0E}">
        <p15:presenceInfo xmlns:p15="http://schemas.microsoft.com/office/powerpoint/2012/main" userId="137870b04505062f" providerId="Windows Live"/>
      </p:ext>
    </p:extLst>
  </p:cmAuthor>
  <p:cmAuthor id="9" name="藤本 茂" initials="" lastIdx="3" clrIdx="8"/>
  <p:cmAuthor id="3" name="Takehiko Nagao" initials="TN" lastIdx="19" clrIdx="2">
    <p:extLst>
      <p:ext uri="{19B8F6BF-5375-455C-9EA6-DF929625EA0E}">
        <p15:presenceInfo xmlns:p15="http://schemas.microsoft.com/office/powerpoint/2012/main" userId="bc7d808b1fa214da" providerId="Windows Live"/>
      </p:ext>
    </p:extLst>
  </p:cmAuthor>
  <p:cmAuthor id="4" name="中山 博文" initials="中山" lastIdx="8" clrIdx="3">
    <p:extLst>
      <p:ext uri="{19B8F6BF-5375-455C-9EA6-DF929625EA0E}">
        <p15:presenceInfo xmlns:p15="http://schemas.microsoft.com/office/powerpoint/2012/main" userId="cafd3857accc3fd7" providerId="Windows Live"/>
      </p:ext>
    </p:extLst>
  </p:cmAuthor>
  <p:cmAuthor id="5" name="中山 博文" initials="" lastIdx="3" clrIdx="4"/>
  <p:cmAuthor id="6" name="保之 井口" initials="" lastIdx="1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9320" autoAdjust="0"/>
  </p:normalViewPr>
  <p:slideViewPr>
    <p:cSldViewPr>
      <p:cViewPr varScale="1">
        <p:scale>
          <a:sx n="54" d="100"/>
          <a:sy n="54" d="100"/>
        </p:scale>
        <p:origin x="816" y="5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3E676-842C-4D61-BD39-1802F925B802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48617-383E-4AE5-AA9F-DEB7DB965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5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90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84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1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17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64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31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09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40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47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03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C204-7CF3-4F4D-90D0-3F403ABB0FCE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3329-6992-4272-9AB8-7A2F67EAF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4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825082" y="1152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ja-JP" dirty="0">
                <a:solidFill>
                  <a:srgbClr val="222222"/>
                </a:solidFill>
              </a:rPr>
              <a:t>脳卒中再発予防のために</a:t>
            </a:r>
            <a:endParaRPr sz="8800" dirty="0"/>
          </a:p>
        </p:txBody>
      </p:sp>
      <p:sp>
        <p:nvSpPr>
          <p:cNvPr id="128" name="Google Shape;128;p4"/>
          <p:cNvSpPr txBox="1">
            <a:spLocks noGrp="1"/>
          </p:cNvSpPr>
          <p:nvPr>
            <p:ph type="body" idx="1"/>
          </p:nvPr>
        </p:nvSpPr>
        <p:spPr>
          <a:xfrm>
            <a:off x="825082" y="1772816"/>
            <a:ext cx="10515600" cy="3767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5526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脳卒中の再発を予防するために　脳卒中</a:t>
            </a:r>
            <a:r>
              <a:rPr lang="ja-JP" altLang="en-US" sz="2400" dirty="0"/>
              <a:t>、</a:t>
            </a:r>
            <a:r>
              <a:rPr lang="ja-JP" sz="2400" dirty="0"/>
              <a:t>心疾患</a:t>
            </a:r>
            <a:r>
              <a:rPr lang="ja-JP" altLang="en-US" sz="2400" dirty="0"/>
              <a:t>、</a:t>
            </a:r>
            <a:r>
              <a:rPr lang="ja-JP" sz="2400" dirty="0"/>
              <a:t>大動脈疾患などの原因となる病気</a:t>
            </a:r>
            <a:r>
              <a:rPr lang="ja-JP" altLang="en-US" sz="2400" dirty="0"/>
              <a:t>、</a:t>
            </a:r>
            <a:r>
              <a:rPr lang="ja-JP" sz="2400" dirty="0"/>
              <a:t>生活習慣（これを脳心血管疾患リスク因子と言います）を学びましょう。</a:t>
            </a:r>
            <a:endParaRPr sz="2400" dirty="0"/>
          </a:p>
          <a:p>
            <a:pPr marL="228600" lvl="0" indent="-255269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脳心血管リスク因子は、高血圧・糖尿病・脂質異常症・喫煙・多量飲酒です</a:t>
            </a:r>
            <a:r>
              <a:rPr lang="ja-JP" altLang="en-US" sz="2400" dirty="0"/>
              <a:t>。</a:t>
            </a:r>
            <a:endParaRPr sz="2400" dirty="0"/>
          </a:p>
          <a:p>
            <a:pPr marL="228600" lvl="0" indent="-255269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心房細動は、脳梗塞再発のリスク因子です</a:t>
            </a:r>
            <a:r>
              <a:rPr lang="ja-JP" altLang="en-US" sz="2400" dirty="0"/>
              <a:t>。</a:t>
            </a:r>
            <a:endParaRPr sz="2400" dirty="0"/>
          </a:p>
          <a:p>
            <a:pPr marL="228600" lvl="0" indent="-255269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脳心血管疾患を過去に発症している方は、特に注意が必要です。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834819" y="7548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ja-JP" dirty="0">
                <a:solidFill>
                  <a:srgbClr val="222222"/>
                </a:solidFill>
              </a:rPr>
              <a:t>再発予防への血圧確認、脈の確認</a:t>
            </a:r>
            <a:endParaRPr sz="6600" dirty="0">
              <a:solidFill>
                <a:srgbClr val="00B050"/>
              </a:solidFill>
            </a:endParaRPr>
          </a:p>
        </p:txBody>
      </p:sp>
      <p:sp>
        <p:nvSpPr>
          <p:cNvPr id="134" name="Google Shape;134;p5"/>
          <p:cNvSpPr txBox="1">
            <a:spLocks noGrp="1"/>
          </p:cNvSpPr>
          <p:nvPr>
            <p:ph type="body" idx="1"/>
          </p:nvPr>
        </p:nvSpPr>
        <p:spPr>
          <a:xfrm>
            <a:off x="838200" y="1412776"/>
            <a:ext cx="10515600" cy="532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血圧を自宅で測定（少なくとも朝</a:t>
            </a:r>
            <a:r>
              <a:rPr lang="ja-JP" altLang="en-US" sz="2400" dirty="0"/>
              <a:t>、</a:t>
            </a:r>
            <a:r>
              <a:rPr lang="ja-JP" sz="2400" dirty="0"/>
              <a:t>夜2回</a:t>
            </a:r>
            <a:r>
              <a:rPr lang="ja-JP" altLang="en-US" sz="2400" dirty="0"/>
              <a:t>、</a:t>
            </a:r>
            <a:r>
              <a:rPr lang="ja-JP" sz="2400" dirty="0"/>
              <a:t>安静にしてから測定） 、血圧手帳に記録する習慣を身につけましょう。</a:t>
            </a:r>
            <a:endParaRPr sz="24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血圧手帳は、医師に確認してもらいましょう。</a:t>
            </a:r>
            <a:endParaRPr sz="24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心房細動（脳梗塞再発のリスク因子）を知るには、検脈・スマートウォッチを含む長期間心電モニターの装着、そして心電図検査です。</a:t>
            </a:r>
            <a:endParaRPr sz="24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脈の乱れに気がついたら、医師に相談しましょう。</a:t>
            </a:r>
            <a:endParaRPr sz="24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かかりつけ医・かかりつけ薬局から処方されたお薬は、お薬手帳で内容と飲み方を確認し</a:t>
            </a:r>
            <a:r>
              <a:rPr lang="ja-JP" altLang="en-US" sz="2400" dirty="0"/>
              <a:t>、</a:t>
            </a:r>
            <a:r>
              <a:rPr lang="ja-JP" sz="2400" dirty="0"/>
              <a:t>確実に継続して内服しましょう。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>
            <a:spLocks noGrp="1"/>
          </p:cNvSpPr>
          <p:nvPr>
            <p:ph type="title"/>
          </p:nvPr>
        </p:nvSpPr>
        <p:spPr>
          <a:xfrm>
            <a:off x="838200" y="1535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ja-JP" dirty="0"/>
              <a:t>再発予防への生活習慣</a:t>
            </a:r>
            <a:endParaRPr dirty="0"/>
          </a:p>
        </p:txBody>
      </p:sp>
      <p:sp>
        <p:nvSpPr>
          <p:cNvPr id="140" name="Google Shape;140;p6"/>
          <p:cNvSpPr txBox="1">
            <a:spLocks noGrp="1"/>
          </p:cNvSpPr>
          <p:nvPr>
            <p:ph type="body" idx="1"/>
          </p:nvPr>
        </p:nvSpPr>
        <p:spPr>
          <a:xfrm>
            <a:off x="407368" y="1340768"/>
            <a:ext cx="11449272" cy="54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脳卒中の再発予防には、生活習慣を整えることが大切です。</a:t>
            </a:r>
            <a:endParaRPr sz="24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規則正しくバランスのよい食生活、特に塩分摂取を減らし、野菜や果物を増やすなど、バランスの良い食事に心がけましょう。</a:t>
            </a:r>
            <a:r>
              <a:rPr lang="ja-JP" altLang="en-US" sz="2400" dirty="0"/>
              <a:t>分からないことがあれば、管理栄養士と話す機会を設けて貰いましょう！</a:t>
            </a:r>
            <a:endParaRPr sz="24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禁煙、節酒、適切な睡眠、運動習慣を心がけましょう。</a:t>
            </a:r>
            <a:endParaRPr sz="24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脳心血管疾患リスク因子、その他心臓や脳の病気がある方は、医師に運動の質と量を相談しましょう。</a:t>
            </a:r>
            <a:endParaRPr sz="24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ja-JP" sz="2400" dirty="0"/>
              <a:t>肥満に注意し、適正な体重</a:t>
            </a:r>
            <a:r>
              <a:rPr lang="ja-JP" sz="2400" i="1" dirty="0"/>
              <a:t>（Body mass index* 21前後）</a:t>
            </a:r>
            <a:r>
              <a:rPr lang="ja-JP" sz="2400" dirty="0"/>
              <a:t>を維持しましょう。*BMIの計算式 (BMI ＝ 体重kg ÷ (身長m)</a:t>
            </a:r>
            <a:r>
              <a:rPr lang="ja-JP" sz="2400" baseline="30000" dirty="0"/>
              <a:t>2</a:t>
            </a:r>
            <a:r>
              <a:rPr lang="ja-JP" sz="2400" dirty="0"/>
              <a:t>)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>
            <a:spLocks noGrp="1"/>
          </p:cNvSpPr>
          <p:nvPr>
            <p:ph type="title"/>
          </p:nvPr>
        </p:nvSpPr>
        <p:spPr>
          <a:xfrm>
            <a:off x="838200" y="1520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ja-JP" b="1" dirty="0"/>
              <a:t>再発時には、ACT FAST</a:t>
            </a:r>
            <a:endParaRPr b="1" dirty="0"/>
          </a:p>
        </p:txBody>
      </p:sp>
      <p:sp>
        <p:nvSpPr>
          <p:cNvPr id="146" name="Google Shape;146;p7"/>
          <p:cNvSpPr txBox="1">
            <a:spLocks noGrp="1"/>
          </p:cNvSpPr>
          <p:nvPr>
            <p:ph type="body" idx="1"/>
          </p:nvPr>
        </p:nvSpPr>
        <p:spPr>
          <a:xfrm>
            <a:off x="335360" y="1124744"/>
            <a:ext cx="11521280" cy="5517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31140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ja-JP" altLang="en-US" sz="2400" dirty="0">
                <a:sym typeface="Meiryo"/>
              </a:rPr>
              <a:t>日頃から次の</a:t>
            </a:r>
            <a:r>
              <a:rPr lang="en-US" altLang="ja-JP" sz="2400" dirty="0">
                <a:sym typeface="Meiryo"/>
              </a:rPr>
              <a:t>ACT FAST</a:t>
            </a:r>
            <a:r>
              <a:rPr lang="ja-JP" altLang="en-US" sz="2400" dirty="0">
                <a:sym typeface="Meiryo"/>
              </a:rPr>
              <a:t>のチェックを家族など複数の人数でこころがけてください。</a:t>
            </a:r>
            <a:endParaRPr sz="2400" dirty="0">
              <a:sym typeface="Meiryo"/>
            </a:endParaRPr>
          </a:p>
          <a:p>
            <a:pPr marL="228600" indent="-231140">
              <a:lnSpc>
                <a:spcPct val="160000"/>
              </a:lnSpc>
              <a:spcBef>
                <a:spcPts val="1000"/>
              </a:spcBef>
              <a:buClr>
                <a:schemeClr val="dk1"/>
              </a:buClr>
              <a:buSzPts val="2000"/>
            </a:pPr>
            <a:r>
              <a:rPr lang="ja-JP" altLang="en-US" sz="2400" dirty="0">
                <a:sym typeface="Meiryo"/>
              </a:rPr>
              <a:t>「突然」の顔の歪み（</a:t>
            </a:r>
            <a:r>
              <a:rPr lang="en-US" altLang="ja-JP" sz="2400" dirty="0">
                <a:sym typeface="Meiryo"/>
              </a:rPr>
              <a:t>Face</a:t>
            </a:r>
            <a:r>
              <a:rPr lang="ja-JP" altLang="en-US" sz="2400" dirty="0">
                <a:sym typeface="Meiryo"/>
              </a:rPr>
              <a:t>）、手の力が入らない（</a:t>
            </a:r>
            <a:r>
              <a:rPr lang="en-US" altLang="ja-JP" sz="2400" dirty="0">
                <a:sym typeface="Meiryo"/>
              </a:rPr>
              <a:t>Arm</a:t>
            </a:r>
            <a:r>
              <a:rPr lang="ja-JP" altLang="en-US" sz="2400" dirty="0">
                <a:sym typeface="Meiryo"/>
              </a:rPr>
              <a:t>）、</a:t>
            </a:r>
            <a:r>
              <a:rPr lang="ja-JP" altLang="en-US" sz="2400" dirty="0"/>
              <a:t>呂律が回らない（</a:t>
            </a:r>
            <a:r>
              <a:rPr lang="en-US" altLang="ja-JP" sz="2400" dirty="0"/>
              <a:t>Speech</a:t>
            </a:r>
            <a:r>
              <a:rPr lang="ja-JP" altLang="en-US" sz="2400" dirty="0"/>
              <a:t>） ことに気がついたら、それは脳卒中再発の可能性があります。</a:t>
            </a:r>
            <a:endParaRPr sz="2400" dirty="0"/>
          </a:p>
          <a:p>
            <a:pPr marL="228600" lvl="0" indent="-2311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ja-JP" sz="2400" dirty="0"/>
              <a:t>脳卒中の再発、と思ったら</a:t>
            </a:r>
            <a:r>
              <a:rPr lang="ja-JP" altLang="en-US" sz="2400" dirty="0"/>
              <a:t>症状がでた</a:t>
            </a:r>
            <a:r>
              <a:rPr lang="ja-JP" altLang="ja-JP" sz="2400" dirty="0"/>
              <a:t>時刻を必ず確認し</a:t>
            </a:r>
            <a:r>
              <a:rPr lang="ja-JP" altLang="en-US" sz="2400" dirty="0"/>
              <a:t>て</a:t>
            </a:r>
            <a:r>
              <a:rPr lang="ja-JP" sz="2400" dirty="0"/>
              <a:t>（</a:t>
            </a:r>
            <a:r>
              <a:rPr lang="ja-JP" sz="2400" b="1" dirty="0"/>
              <a:t>T</a:t>
            </a:r>
            <a:r>
              <a:rPr lang="ja-JP" sz="2400" dirty="0"/>
              <a:t>ime）</a:t>
            </a:r>
            <a:r>
              <a:rPr lang="ja-JP" altLang="en-US" sz="2400" dirty="0"/>
              <a:t>、すぐに</a:t>
            </a:r>
            <a:r>
              <a:rPr lang="ja-JP" sz="2400" dirty="0"/>
              <a:t>救急車を呼びましょう</a:t>
            </a:r>
            <a:r>
              <a:rPr lang="ja-JP" altLang="en-US" sz="2400" dirty="0"/>
              <a:t>（</a:t>
            </a:r>
            <a:r>
              <a:rPr lang="ja-JP" altLang="ja-JP" sz="2400" b="1" dirty="0">
                <a:latin typeface="Meiryo"/>
                <a:ea typeface="Meiryo"/>
                <a:cs typeface="Meiryo"/>
                <a:sym typeface="Meiryo"/>
              </a:rPr>
              <a:t> ACT FAST </a:t>
            </a:r>
            <a:r>
              <a:rPr lang="ja-JP" altLang="en-US" sz="2400" dirty="0">
                <a:latin typeface="Meiryo"/>
                <a:ea typeface="Meiryo"/>
                <a:cs typeface="Meiryo"/>
                <a:sym typeface="Meiryo"/>
              </a:rPr>
              <a:t>）</a:t>
            </a:r>
            <a:r>
              <a:rPr lang="ja-JP" sz="2400" dirty="0"/>
              <a:t>。</a:t>
            </a:r>
            <a:endParaRPr sz="2400" dirty="0"/>
          </a:p>
          <a:p>
            <a:pPr marL="228600" lvl="0" indent="-2311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ja-JP" sz="2400" dirty="0"/>
              <a:t>その他　代表的な脳卒中の症状は、「突然」の半身の感覚異常、「突然」ふらついて歩けない、「突然」物の見え方がおかしくなる、「突然」の激しい頭痛　です。</a:t>
            </a:r>
            <a:endParaRPr sz="2400" dirty="0"/>
          </a:p>
          <a:p>
            <a:pPr marL="228600" lvl="0" indent="-2311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ja-JP" sz="2400" dirty="0"/>
              <a:t>脳卒中の発症状況、特に発症・発見時刻、そして最後に無事であった時刻を必ず確認しましょう。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522</Words>
  <Application>Microsoft Office PowerPoint</Application>
  <PresentationFormat>ワイド画面</PresentationFormat>
  <Paragraphs>23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</vt:lpstr>
      <vt:lpstr>Arial</vt:lpstr>
      <vt:lpstr>Calibri</vt:lpstr>
      <vt:lpstr>Office ​​テーマ</vt:lpstr>
      <vt:lpstr>脳卒中再発予防のために</vt:lpstr>
      <vt:lpstr>再発予防への血圧確認、脈の確認</vt:lpstr>
      <vt:lpstr>再発予防への生活習慣</vt:lpstr>
      <vt:lpstr>再発時には、ACT FAST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藤井靖弘</dc:creator>
  <cp:lastModifiedBy>中山 博文</cp:lastModifiedBy>
  <cp:revision>104</cp:revision>
  <dcterms:created xsi:type="dcterms:W3CDTF">2021-07-10T14:08:43Z</dcterms:created>
  <dcterms:modified xsi:type="dcterms:W3CDTF">2021-09-17T05:44:31Z</dcterms:modified>
</cp:coreProperties>
</file>