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9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4E96075F-9B5A-4010-B2B1-3E7260FCD122}">
          <p14:sldIdLst/>
        </p14:section>
        <p14:section name="タイトルなしのセクション" id="{F4B64B75-7396-41F5-B995-69E24EF50379}">
          <p14:sldIdLst>
            <p14:sldId id="26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205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Takehiko Nagao" initials="" lastIdx="17" clrIdx="6"/>
  <p:cmAuthor id="1" name="古賀　政利" initials="古賀　政利" lastIdx="3" clrIdx="0">
    <p:extLst>
      <p:ext uri="{19B8F6BF-5375-455C-9EA6-DF929625EA0E}">
        <p15:presenceInfo xmlns:p15="http://schemas.microsoft.com/office/powerpoint/2012/main" userId="S::koga@ncvc.go.jp::499c008b-78ef-4eb9-b856-8e844a59faf3" providerId="AD"/>
      </p:ext>
    </p:extLst>
  </p:cmAuthor>
  <p:cmAuthor id="8" name="古賀　政利" initials="" lastIdx="2" clrIdx="7"/>
  <p:cmAuthor id="2" name="藤本 茂" initials="藤本" lastIdx="4" clrIdx="1">
    <p:extLst>
      <p:ext uri="{19B8F6BF-5375-455C-9EA6-DF929625EA0E}">
        <p15:presenceInfo xmlns:p15="http://schemas.microsoft.com/office/powerpoint/2012/main" userId="137870b04505062f" providerId="Windows Live"/>
      </p:ext>
    </p:extLst>
  </p:cmAuthor>
  <p:cmAuthor id="9" name="藤本 茂" initials="" lastIdx="3" clrIdx="8"/>
  <p:cmAuthor id="3" name="Takehiko Nagao" initials="TN" lastIdx="19" clrIdx="2">
    <p:extLst>
      <p:ext uri="{19B8F6BF-5375-455C-9EA6-DF929625EA0E}">
        <p15:presenceInfo xmlns:p15="http://schemas.microsoft.com/office/powerpoint/2012/main" userId="bc7d808b1fa214da" providerId="Windows Live"/>
      </p:ext>
    </p:extLst>
  </p:cmAuthor>
  <p:cmAuthor id="4" name="中山 博文" initials="中山" lastIdx="8" clrIdx="3">
    <p:extLst>
      <p:ext uri="{19B8F6BF-5375-455C-9EA6-DF929625EA0E}">
        <p15:presenceInfo xmlns:p15="http://schemas.microsoft.com/office/powerpoint/2012/main" userId="cafd3857accc3fd7" providerId="Windows Live"/>
      </p:ext>
    </p:extLst>
  </p:cmAuthor>
  <p:cmAuthor id="5" name="中山 博文" initials="" lastIdx="3" clrIdx="4"/>
  <p:cmAuthor id="6" name="保之 井口" initials="" lastIdx="18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79320" autoAdjust="0"/>
  </p:normalViewPr>
  <p:slideViewPr>
    <p:cSldViewPr>
      <p:cViewPr varScale="1">
        <p:scale>
          <a:sx n="54" d="100"/>
          <a:sy n="54" d="100"/>
        </p:scale>
        <p:origin x="816" y="52"/>
      </p:cViewPr>
      <p:guideLst>
        <p:guide orient="horz" pos="2205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139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93E676-842C-4D61-BD39-1802F925B802}" type="datetimeFigureOut">
              <a:rPr kumimoji="1" lang="ja-JP" altLang="en-US" smtClean="0"/>
              <a:t>2021/8/23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048617-383E-4AE5-AA9F-DEB7DB9651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8958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ja-JP" altLang="en-US" sz="1200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048617-383E-4AE5-AA9F-DEB7DB96515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955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AC204-7CF3-4F4D-90D0-3F403ABB0FCE}" type="datetimeFigureOut">
              <a:rPr kumimoji="1" lang="ja-JP" altLang="en-US" smtClean="0"/>
              <a:t>2021/8/23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B3329-6992-4272-9AB8-7A2F67EAF8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5905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AC204-7CF3-4F4D-90D0-3F403ABB0FCE}" type="datetimeFigureOut">
              <a:rPr kumimoji="1" lang="ja-JP" altLang="en-US" smtClean="0"/>
              <a:t>2021/8/23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B3329-6992-4272-9AB8-7A2F67EAF8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3847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AC204-7CF3-4F4D-90D0-3F403ABB0FCE}" type="datetimeFigureOut">
              <a:rPr kumimoji="1" lang="ja-JP" altLang="en-US" smtClean="0"/>
              <a:t>2021/8/23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B3329-6992-4272-9AB8-7A2F67EAF8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5888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AC204-7CF3-4F4D-90D0-3F403ABB0FCE}" type="datetimeFigureOut">
              <a:rPr kumimoji="1" lang="ja-JP" altLang="en-US" smtClean="0"/>
              <a:t>2021/8/23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B3329-6992-4272-9AB8-7A2F67EAF8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9213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AC204-7CF3-4F4D-90D0-3F403ABB0FCE}" type="datetimeFigureOut">
              <a:rPr kumimoji="1" lang="ja-JP" altLang="en-US" smtClean="0"/>
              <a:t>2021/8/23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B3329-6992-4272-9AB8-7A2F67EAF8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5178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AC204-7CF3-4F4D-90D0-3F403ABB0FCE}" type="datetimeFigureOut">
              <a:rPr kumimoji="1" lang="ja-JP" altLang="en-US" smtClean="0"/>
              <a:t>2021/8/23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B3329-6992-4272-9AB8-7A2F67EAF8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2643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AC204-7CF3-4F4D-90D0-3F403ABB0FCE}" type="datetimeFigureOut">
              <a:rPr kumimoji="1" lang="ja-JP" altLang="en-US" smtClean="0"/>
              <a:t>2021/8/23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B3329-6992-4272-9AB8-7A2F67EAF8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0315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AC204-7CF3-4F4D-90D0-3F403ABB0FCE}" type="datetimeFigureOut">
              <a:rPr kumimoji="1" lang="ja-JP" altLang="en-US" smtClean="0"/>
              <a:t>2021/8/23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B3329-6992-4272-9AB8-7A2F67EAF8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0091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AC204-7CF3-4F4D-90D0-3F403ABB0FCE}" type="datetimeFigureOut">
              <a:rPr kumimoji="1" lang="ja-JP" altLang="en-US" smtClean="0"/>
              <a:t>2021/8/23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B3329-6992-4272-9AB8-7A2F67EAF8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7403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AC204-7CF3-4F4D-90D0-3F403ABB0FCE}" type="datetimeFigureOut">
              <a:rPr kumimoji="1" lang="ja-JP" altLang="en-US" smtClean="0"/>
              <a:t>2021/8/23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B3329-6992-4272-9AB8-7A2F67EAF8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4474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AC204-7CF3-4F4D-90D0-3F403ABB0FCE}" type="datetimeFigureOut">
              <a:rPr kumimoji="1" lang="ja-JP" altLang="en-US" smtClean="0"/>
              <a:t>2021/8/23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B3329-6992-4272-9AB8-7A2F67EAF8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5038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AC204-7CF3-4F4D-90D0-3F403ABB0FCE}" type="datetimeFigureOut">
              <a:rPr kumimoji="1" lang="ja-JP" altLang="en-US" smtClean="0"/>
              <a:t>2021/8/23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B3329-6992-4272-9AB8-7A2F67EAF8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4477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4931" y="-44968"/>
            <a:ext cx="11692880" cy="1143000"/>
          </a:xfrm>
        </p:spPr>
        <p:txBody>
          <a:bodyPr anchor="t">
            <a:normAutofit/>
          </a:bodyPr>
          <a:lstStyle/>
          <a:p>
            <a:r>
              <a:rPr kumimoji="1" lang="ja-JP" altLang="en-US" sz="4000" dirty="0"/>
              <a:t>退院後に必要な介護の準備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0" y="836712"/>
            <a:ext cx="12192000" cy="59046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457200" indent="-457200">
              <a:lnSpc>
                <a:spcPts val="3900"/>
              </a:lnSpc>
              <a:buFont typeface="Arial" panose="020B0604020202020204" pitchFamily="34" charset="0"/>
              <a:buChar char="•"/>
            </a:pPr>
            <a:r>
              <a:rPr lang="ja-JP" altLang="en-US" sz="2800" dirty="0">
                <a:latin typeface="+mn-ea"/>
              </a:rPr>
              <a:t>退院後、日常生活にどのような手助け（介護）が必要か、退院後の介護を、誰が、どのように、どれくらい担うか、介護保険サービスの利用も含めて、患者、家族、病院の医療ソーシャルワーカーと話し合いましょう！</a:t>
            </a:r>
          </a:p>
          <a:p>
            <a:pPr marL="457200" indent="-457200">
              <a:lnSpc>
                <a:spcPts val="3900"/>
              </a:lnSpc>
              <a:buFont typeface="Arial" panose="020B0604020202020204" pitchFamily="34" charset="0"/>
              <a:buChar char="•"/>
            </a:pPr>
            <a:r>
              <a:rPr lang="ja-JP" altLang="en-US" sz="2800" dirty="0">
                <a:latin typeface="+mn-ea"/>
              </a:rPr>
              <a:t>退院後の人生は長いです。長続きする方法を考えてください。</a:t>
            </a:r>
            <a:endParaRPr lang="en-US" altLang="ja-JP" sz="2800" dirty="0">
              <a:latin typeface="+mn-ea"/>
            </a:endParaRPr>
          </a:p>
          <a:p>
            <a:pPr marL="457200" indent="-457200">
              <a:lnSpc>
                <a:spcPts val="3900"/>
              </a:lnSpc>
              <a:buFont typeface="Arial" panose="020B0604020202020204" pitchFamily="34" charset="0"/>
              <a:buChar char="•"/>
            </a:pPr>
            <a:r>
              <a:rPr lang="en-US" altLang="ja-JP" sz="2800" dirty="0">
                <a:latin typeface="+mn-ea"/>
              </a:rPr>
              <a:t>40</a:t>
            </a:r>
            <a:r>
              <a:rPr lang="ja-JP" altLang="en-US" sz="2800" dirty="0">
                <a:latin typeface="+mn-ea"/>
              </a:rPr>
              <a:t>歳以上の脳卒中患者さんは、要件を満たせば介護保険を利用できるので、役所に申請してください。申請は家族でも可能です。</a:t>
            </a:r>
            <a:endParaRPr lang="en-US" altLang="ja-JP" sz="2800" dirty="0">
              <a:latin typeface="+mn-ea"/>
            </a:endParaRPr>
          </a:p>
          <a:p>
            <a:pPr marL="457200" indent="-457200">
              <a:lnSpc>
                <a:spcPts val="3900"/>
              </a:lnSpc>
              <a:buFont typeface="Arial" panose="020B0604020202020204" pitchFamily="34" charset="0"/>
              <a:buChar char="•"/>
            </a:pPr>
            <a:r>
              <a:rPr lang="ja-JP" altLang="en-US" sz="2800" u="sng" dirty="0">
                <a:latin typeface="+mn-ea"/>
              </a:rPr>
              <a:t>自宅で</a:t>
            </a:r>
            <a:r>
              <a:rPr lang="ja-JP" altLang="en-US" sz="2800" dirty="0">
                <a:latin typeface="+mn-ea"/>
              </a:rPr>
              <a:t>介護、看護、入浴介助、リハビリなどを受けるサービス、</a:t>
            </a:r>
            <a:r>
              <a:rPr lang="ja-JP" altLang="en-US" sz="2800" u="sng" dirty="0">
                <a:latin typeface="+mn-ea"/>
              </a:rPr>
              <a:t>施設に通って</a:t>
            </a:r>
            <a:r>
              <a:rPr lang="ja-JP" altLang="en-US" sz="2800" dirty="0">
                <a:latin typeface="+mn-ea"/>
              </a:rPr>
              <a:t>介護や機能訓練を受けるサービス、</a:t>
            </a:r>
            <a:r>
              <a:rPr lang="ja-JP" altLang="en-US" sz="2800" u="sng" dirty="0">
                <a:latin typeface="+mn-ea"/>
              </a:rPr>
              <a:t>自宅の環境を整える</a:t>
            </a:r>
            <a:r>
              <a:rPr lang="ja-JP" altLang="en-US" sz="2800" dirty="0">
                <a:latin typeface="+mn-ea"/>
              </a:rPr>
              <a:t>、</a:t>
            </a:r>
            <a:r>
              <a:rPr lang="ja-JP" altLang="en-US" sz="2800" b="0" i="0" dirty="0">
                <a:solidFill>
                  <a:srgbClr val="000000"/>
                </a:solidFill>
                <a:effectLst/>
                <a:latin typeface="ヒラギノ角ゴ Pro W3"/>
              </a:rPr>
              <a:t>住宅改修費の助成や福祉用具のレンタルなどの</a:t>
            </a:r>
            <a:r>
              <a:rPr lang="ja-JP" altLang="en-US" sz="2800" dirty="0">
                <a:latin typeface="+mn-ea"/>
              </a:rPr>
              <a:t>サービスに加えて、特別養護老人ホームや老人保健施設など</a:t>
            </a:r>
            <a:r>
              <a:rPr lang="ja-JP" altLang="en-US" sz="2800" u="sng" dirty="0">
                <a:latin typeface="+mn-ea"/>
              </a:rPr>
              <a:t>施設への入所</a:t>
            </a:r>
            <a:r>
              <a:rPr lang="ja-JP" altLang="en-US" sz="2800" dirty="0">
                <a:latin typeface="+mn-ea"/>
              </a:rPr>
              <a:t>にも介護保険を利用することができます。</a:t>
            </a:r>
            <a:endParaRPr lang="en-US" altLang="ja-JP" sz="2800" dirty="0">
              <a:latin typeface="+mn-ea"/>
            </a:endParaRPr>
          </a:p>
          <a:p>
            <a:pPr marL="457200" indent="-457200">
              <a:lnSpc>
                <a:spcPts val="3900"/>
              </a:lnSpc>
              <a:buFont typeface="Arial" panose="020B0604020202020204" pitchFamily="34" charset="0"/>
              <a:buChar char="•"/>
            </a:pPr>
            <a:r>
              <a:rPr lang="ja-JP" altLang="en-US" sz="2800" dirty="0">
                <a:latin typeface="+mn-ea"/>
              </a:rPr>
              <a:t>介護に関する相談窓口は、地域包括支援センターです。介護保険サービス利用開始後は、ケアマネージャーに相談してください。</a:t>
            </a: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1477791" y="-80594"/>
            <a:ext cx="8229600" cy="5634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2485507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1336</TotalTime>
  <Words>204</Words>
  <Application>Microsoft Office PowerPoint</Application>
  <PresentationFormat>ワイド画面</PresentationFormat>
  <Paragraphs>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ヒラギノ角ゴ Pro W3</vt:lpstr>
      <vt:lpstr>Arial</vt:lpstr>
      <vt:lpstr>Calibri</vt:lpstr>
      <vt:lpstr>Office ​​テーマ</vt:lpstr>
      <vt:lpstr>退院後に必要な介護の準備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藤井靖弘</dc:creator>
  <cp:lastModifiedBy>中山 博文</cp:lastModifiedBy>
  <cp:revision>106</cp:revision>
  <dcterms:created xsi:type="dcterms:W3CDTF">2021-07-10T14:08:43Z</dcterms:created>
  <dcterms:modified xsi:type="dcterms:W3CDTF">2021-08-22T23:35:03Z</dcterms:modified>
</cp:coreProperties>
</file>