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22"/>
  </p:notesMasterIdLst>
  <p:sldIdLst>
    <p:sldId id="256" r:id="rId2"/>
    <p:sldId id="289" r:id="rId3"/>
    <p:sldId id="267" r:id="rId4"/>
    <p:sldId id="271" r:id="rId5"/>
    <p:sldId id="269" r:id="rId6"/>
    <p:sldId id="270" r:id="rId7"/>
    <p:sldId id="280" r:id="rId8"/>
    <p:sldId id="276" r:id="rId9"/>
    <p:sldId id="272" r:id="rId10"/>
    <p:sldId id="288" r:id="rId11"/>
    <p:sldId id="278" r:id="rId12"/>
    <p:sldId id="283" r:id="rId13"/>
    <p:sldId id="284" r:id="rId14"/>
    <p:sldId id="281" r:id="rId15"/>
    <p:sldId id="268" r:id="rId16"/>
    <p:sldId id="262" r:id="rId17"/>
    <p:sldId id="263" r:id="rId18"/>
    <p:sldId id="264" r:id="rId19"/>
    <p:sldId id="265" r:id="rId20"/>
    <p:sldId id="282" r:id="rId21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pYQXws0QfL+jcJP87i8i7P9phF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古賀　政利" initials="" lastIdx="3" clrIdx="0"/>
  <p:cmAuthor id="7" name="保之 井口" initials="保之" lastIdx="9" clrIdx="7">
    <p:extLst>
      <p:ext uri="{19B8F6BF-5375-455C-9EA6-DF929625EA0E}">
        <p15:presenceInfo xmlns:p15="http://schemas.microsoft.com/office/powerpoint/2012/main" userId="S::admin@art7714.onmicrosoft.com::9d458062-fd21-4f94-8749-bec2d14196d5" providerId="AD"/>
      </p:ext>
    </p:extLst>
  </p:cmAuthor>
  <p:cmAuthor id="1" name="IGUCHI YASUYUKI(JALI TYOIMZ)" initials="" lastIdx="1" clrIdx="1"/>
  <p:cmAuthor id="8" name="藤本 茂" initials="藤本" lastIdx="2" clrIdx="8">
    <p:extLst>
      <p:ext uri="{19B8F6BF-5375-455C-9EA6-DF929625EA0E}">
        <p15:presenceInfo xmlns:p15="http://schemas.microsoft.com/office/powerpoint/2012/main" userId="137870b04505062f" providerId="Windows Live"/>
      </p:ext>
    </p:extLst>
  </p:cmAuthor>
  <p:cmAuthor id="2" name="Takehiko Nagao" initials="" lastIdx="23" clrIdx="2"/>
  <p:cmAuthor id="3" name="保之 井口" initials="" lastIdx="23" clrIdx="3"/>
  <p:cmAuthor id="4" name="中山 博文" initials="" lastIdx="7" clrIdx="4"/>
  <p:cmAuthor id="5" name="藤本 茂" initials="" lastIdx="3" clrIdx="5"/>
  <p:cmAuthor id="6" name="竹川英宏" initials="竹川英宏" lastIdx="8" clrIdx="6">
    <p:extLst>
      <p:ext uri="{19B8F6BF-5375-455C-9EA6-DF929625EA0E}">
        <p15:presenceInfo xmlns:p15="http://schemas.microsoft.com/office/powerpoint/2012/main" userId="64c6cb99ed092a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10"/>
    <p:restoredTop sz="87619"/>
  </p:normalViewPr>
  <p:slideViewPr>
    <p:cSldViewPr snapToGrid="0">
      <p:cViewPr varScale="1">
        <p:scale>
          <a:sx n="124" d="100"/>
          <a:sy n="124" d="100"/>
        </p:scale>
        <p:origin x="816" y="176"/>
      </p:cViewPr>
      <p:guideLst>
        <p:guide orient="horz" pos="52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24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3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12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10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B64A54-B241-F342-ABC3-77FE7EFEF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57AC5A-A271-024B-8255-DC4708577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816481-0E12-2145-9E6B-90321A9C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E1C51D-3FD2-5945-9D40-5DAB1EA4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7BB534-2A52-EA4F-A5D7-865C3764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96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C01C00-6254-254C-AC83-1BB89584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C18E1EE-ABA5-554E-BB2A-AEEBBA2B6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104A10-35E1-2A4E-A269-E100AD909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CCB03F-3842-1041-ADDC-3A466695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7E87CA-93A8-C841-BB1E-D35DD198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179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1140DF1-CAAD-8841-AF9D-59691C54D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D4B09B-0D49-E945-B09A-86EB8CFFF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2A0C5A-846C-CA44-B295-02256929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14709D-718D-3E42-BFD6-7C90A135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3AEFD4-9813-F249-B3BA-56D95B9D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899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82F10E-0645-0843-836B-E9DBE56E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17290F-78DA-2545-9387-51C67D3C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1E0C1C-5051-4A44-910F-A67885C4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54FA6D-DE77-744C-83FA-715E5F0D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21C15F-DD63-354F-822A-0F9F30DA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300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A5DF4-7F7B-8E4E-890E-6DF6132A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F3A387-F85D-4F49-AD5D-2AB4E05B9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40BCA3-4616-7B45-83E3-DC64EBFB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CCF418-0C45-C14E-A19C-44508A1D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25F632-7C4A-C842-B4C7-34E9729E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785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F3FFD9-CA8A-6143-8029-0A396C38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D859BF-9579-2F4D-B618-F363B77F1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BC04872-7A97-BA43-A17B-0F3E3FF62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7C588D-53BB-E249-AB18-85061ADC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D5C861-AE38-2E4C-B543-11C525F7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20AF65-84DF-0748-AD06-27056A75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555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3908B9-D8B6-8C41-8A98-F3CEAE28B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580E09-616A-C442-999F-40D80F4A4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F45392-0469-5E4D-800C-0F5D0532A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70B3E8-C2DF-6447-BDF2-047527279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F6C6A81-F713-574E-86DA-28896DF4B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39A43C5-B545-EF45-9BAE-0392A271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D4C3E34-BE55-5146-B1F3-1F92BBD8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9F92897-4B48-D24D-B12B-628CB771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821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3DA1BE-4AAD-ED42-8383-454FA8E7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98468E8-7369-B045-92D3-CF15D1C0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255EAC-B911-B148-AD32-49194FB3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EED1E3A-5500-DE4D-ACE0-DEA322E8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854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FAE723-8778-E04C-B242-26CF30B2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0E59A7B-9DC7-0C4A-971A-4754F61F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224CD1-70DC-6E49-8590-A7EAA78C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72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0B69E-F2D5-5E4E-AF8B-C36D697C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38AC2C-893E-6F4D-B973-F1CE2E90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4168D29-1711-4745-930F-4D90F1573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3D55F2-AC7C-B047-B709-19CCF69CF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AF1AC4-F271-7342-8FDC-F684D8C4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3C0C4C-9A0E-3945-BFA5-09B47BE6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172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EF59F3-D421-3E48-ACD3-51E96448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859D41E-0B16-594A-B083-68F7DCF26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C46741-7D54-E241-8D44-186AB6435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0B29DA-1C97-A944-A1AC-66A6F7FF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F9ADEA-AC64-714C-9BC7-6711C2AA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5FA5C-A369-3344-AF32-C26EBC28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67645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D479FE2-97D8-324E-89CE-8B68DFCB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0E69D9-FAD4-3744-819C-FC48D35D1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7B9C3A-66B6-DB46-8E5F-1EA122F15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CA086-95AE-C048-8A42-8020C015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0544CA-3693-304E-9A5C-D1FE6F1CE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518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175657" y="1122363"/>
            <a:ext cx="1014548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ja-JP" altLang="en-US" b="1">
                <a:latin typeface="+mj-ea"/>
                <a:ea typeface="+mj-ea"/>
              </a:rPr>
              <a:t>脳卒中の予防・発症時の対応</a:t>
            </a:r>
            <a:endParaRPr b="1" dirty="0">
              <a:latin typeface="+mj-ea"/>
              <a:ea typeface="+mj-ea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57022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ja-JP" altLang="en-US"/>
              <a:t>監修：一般社団法人　日本脳卒中学会　</a:t>
            </a:r>
            <a:endParaRPr lang="en-US" altLang="ja-JP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ja-JP" altLang="en-US"/>
              <a:t>協力：公益社団法人　日本脳卒中協会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992F94A7-FE6E-B649-9A4A-19FC0724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" y="271689"/>
            <a:ext cx="1205865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b="1">
                <a:latin typeface="+mj-ea"/>
                <a:ea typeface="+mj-ea"/>
              </a:rPr>
              <a:t>脳梗塞の予防へ、心房細動を早く見つけて</a:t>
            </a:r>
            <a:br>
              <a:rPr kumimoji="1" lang="en-US" altLang="ja-JP" b="1" dirty="0">
                <a:latin typeface="+mj-ea"/>
                <a:ea typeface="+mj-ea"/>
              </a:rPr>
            </a:br>
            <a:r>
              <a:rPr kumimoji="1" lang="ja-JP" altLang="en-US" b="1">
                <a:latin typeface="+mj-ea"/>
                <a:ea typeface="+mj-ea"/>
              </a:rPr>
              <a:t>管理しましょう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261ECB-80E7-9E4F-8275-977E624BC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129093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>
                <a:latin typeface="+mn-ea"/>
              </a:rPr>
              <a:t>検診、人間ドックで高血圧・糖尿病・脂質異常症・喫煙・多量飲酒に加えて心房細動を指摘されていないか確認しましょう。</a:t>
            </a:r>
            <a:endParaRPr lang="en-US" altLang="ja-JP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/>
              <a:t>心房細動の</a:t>
            </a:r>
            <a:r>
              <a:rPr lang="ja-JP" altLang="en-US">
                <a:latin typeface="+mn-ea"/>
              </a:rPr>
              <a:t>症状は</a:t>
            </a:r>
            <a:r>
              <a:rPr lang="ja-JP" altLang="en-US"/>
              <a:t>「どきどきする」、「胸が苦しい」、「階段や坂を上るのがきつい」、「息が切れやすい」、「疲れやすい」</a:t>
            </a:r>
            <a:r>
              <a:rPr lang="ja-JP" altLang="en-US">
                <a:latin typeface="+mn-ea"/>
              </a:rPr>
              <a:t>です。</a:t>
            </a:r>
            <a:endParaRPr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>
                <a:latin typeface="+mn-ea"/>
              </a:rPr>
              <a:t>脈の乱れに気がついたら、医師に相談しましょう。</a:t>
            </a: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A3815688-7504-E947-8569-9109D3F43419}"/>
              </a:ext>
            </a:extLst>
          </p:cNvPr>
          <p:cNvSpPr/>
          <p:nvPr/>
        </p:nvSpPr>
        <p:spPr>
          <a:xfrm>
            <a:off x="1386659" y="191051"/>
            <a:ext cx="137160" cy="102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052DDED1-30E4-CA41-979A-2DFBC9746A54}"/>
              </a:ext>
            </a:extLst>
          </p:cNvPr>
          <p:cNvSpPr/>
          <p:nvPr/>
        </p:nvSpPr>
        <p:spPr>
          <a:xfrm>
            <a:off x="1927679" y="194861"/>
            <a:ext cx="137160" cy="102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2B2BA34C-7926-4745-BC5C-33DE31917448}"/>
              </a:ext>
            </a:extLst>
          </p:cNvPr>
          <p:cNvSpPr/>
          <p:nvPr/>
        </p:nvSpPr>
        <p:spPr>
          <a:xfrm>
            <a:off x="2461079" y="191051"/>
            <a:ext cx="137160" cy="102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907D9E-187F-6747-926D-F1E108FE8380}"/>
              </a:ext>
            </a:extLst>
          </p:cNvPr>
          <p:cNvSpPr txBox="1"/>
          <p:nvPr/>
        </p:nvSpPr>
        <p:spPr>
          <a:xfrm>
            <a:off x="5271417" y="-2199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+mn-ea"/>
                <a:ea typeface="+mn-ea"/>
              </a:rPr>
              <a:t>しんぼうさいどう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2714F45-F8F3-5945-AD45-8F7EBD83C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668" y="5015608"/>
            <a:ext cx="2916332" cy="18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2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0CA291-BD0B-B444-9F06-AAF3F091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>
                <a:latin typeface="+mj-ea"/>
              </a:rPr>
              <a:t>お薬は　規則正しく　内服しましょう </a:t>
            </a:r>
            <a:endParaRPr kumimoji="1" lang="ja-JP" altLang="en-US" b="1">
              <a:latin typeface="+mj-ea"/>
              <a:ea typeface="+mj-ea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8D5D84-5B44-7C4C-8D76-3400C6B0C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lnSpc>
                <a:spcPct val="150000"/>
              </a:lnSpc>
              <a:buSzPct val="100000"/>
            </a:pPr>
            <a:r>
              <a:rPr lang="ja-JP" altLang="en-US">
                <a:latin typeface="+mn-ea"/>
                <a:ea typeface="+mn-ea"/>
              </a:rPr>
              <a:t>処方されたお薬は、お薬手帳で内容と飲み方を確認し，　　　確実に　継続して　内服しましょう。</a:t>
            </a:r>
            <a:endParaRPr lang="en-US" altLang="ja-JP" dirty="0">
              <a:latin typeface="+mn-ea"/>
              <a:ea typeface="+mn-ea"/>
            </a:endParaRPr>
          </a:p>
          <a:p>
            <a:pPr marL="228600" lvl="0" indent="-228600">
              <a:lnSpc>
                <a:spcPct val="150000"/>
              </a:lnSpc>
              <a:buSzPct val="100000"/>
            </a:pPr>
            <a:r>
              <a:rPr lang="ja-JP" altLang="en-US">
                <a:latin typeface="+mn-ea"/>
                <a:ea typeface="+mn-ea"/>
              </a:rPr>
              <a:t>お薬</a:t>
            </a:r>
            <a:r>
              <a:rPr lang="ja-JP" altLang="en-US">
                <a:latin typeface="+mn-ea"/>
              </a:rPr>
              <a:t>を飲みにくい</a:t>
            </a:r>
            <a:r>
              <a:rPr lang="ja-JP" altLang="en-US">
                <a:latin typeface="+mn-ea"/>
                <a:ea typeface="+mn-ea"/>
              </a:rPr>
              <a:t>、内服を忘れた、紛失したなど　困ったら、すぐに医師・薬剤師に相談しましょう</a:t>
            </a:r>
            <a:endParaRPr lang="en-US" altLang="ja-JP" dirty="0">
              <a:latin typeface="+mn-ea"/>
              <a:ea typeface="+mn-ea"/>
            </a:endParaRPr>
          </a:p>
        </p:txBody>
      </p:sp>
      <p:pic>
        <p:nvPicPr>
          <p:cNvPr id="2050" name="Picture 2" descr="薬局のイラスト「受付の薬剤師さん」 | かわいいフリー素材集 いらすとや">
            <a:extLst>
              <a:ext uri="{FF2B5EF4-FFF2-40B4-BE49-F238E27FC236}">
                <a16:creationId xmlns:a16="http://schemas.microsoft.com/office/drawing/2014/main" id="{B3501F33-DD50-2D44-A9FE-C9F859BD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7184" y="3850107"/>
            <a:ext cx="3264816" cy="300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FE05E-FAC4-4847-8A10-B4A1C76C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>
                <a:latin typeface="+mj-ea"/>
                <a:ea typeface="+mj-ea"/>
              </a:rPr>
              <a:t>生活習慣の改善を目指しましょう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B011AA-09BB-3140-922D-425E165D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脳卒中予防の第一歩は　生活習慣の改善です。</a:t>
            </a:r>
            <a:endParaRPr kumimoji="1" lang="en-US" altLang="ja-JP" dirty="0">
              <a:latin typeface="+mn-ea"/>
              <a:ea typeface="+mn-ea"/>
            </a:endParaRPr>
          </a:p>
          <a:p>
            <a:pPr lvl="0"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塩分摂取を減らし、野菜や果物を増やすなど、バランスの良い食事を規則正しく摂るように心がけましょう。</a:t>
            </a:r>
          </a:p>
          <a:p>
            <a:pPr lvl="0"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禁煙、節酒、適切な運動習慣を心がけましょう。</a:t>
            </a:r>
          </a:p>
        </p:txBody>
      </p:sp>
      <p:pic>
        <p:nvPicPr>
          <p:cNvPr id="5" name="図 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7ED88B0-14EA-4447-ADCB-E67671D33D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352" y="4686867"/>
            <a:ext cx="3370433" cy="1964826"/>
          </a:xfrm>
          <a:prstGeom prst="rect">
            <a:avLst/>
          </a:prstGeom>
        </p:spPr>
      </p:pic>
      <p:pic>
        <p:nvPicPr>
          <p:cNvPr id="7" name="図 6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6E6DD416-DC26-4C4A-B858-813B94CA51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2021" y="4686867"/>
            <a:ext cx="2070625" cy="205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1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FE05E-FAC4-4847-8A10-B4A1C76C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ja-JP" altLang="en-US" b="1">
                <a:solidFill>
                  <a:srgbClr val="00B050"/>
                </a:solidFill>
                <a:latin typeface="+mj-ea"/>
              </a:rPr>
              <a:t>かかりつけ医、専門医</a:t>
            </a:r>
            <a:r>
              <a:rPr kumimoji="1" lang="ja-JP" altLang="en-US" b="1">
                <a:latin typeface="+mj-ea"/>
                <a:ea typeface="+mj-ea"/>
              </a:rPr>
              <a:t>とともに改善しましょう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B011AA-09BB-3140-922D-425E165D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516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脳卒中の危険因子、心臓や脳の病気、その他持病がある方は、　運動の質と量を医師に相談しましょう。</a:t>
            </a:r>
          </a:p>
          <a:p>
            <a:pPr>
              <a:lnSpc>
                <a:spcPct val="150000"/>
              </a:lnSpc>
            </a:pPr>
            <a:r>
              <a:rPr lang="ja-JP" altLang="en-US"/>
              <a:t>太りすぎ（</a:t>
            </a:r>
            <a:r>
              <a:rPr lang="en-US" altLang="ja-JP" dirty="0">
                <a:latin typeface="+mn-ea"/>
              </a:rPr>
              <a:t>BMI</a:t>
            </a:r>
            <a:r>
              <a:rPr lang="en-US" altLang="ja-JP" dirty="0"/>
              <a:t>30</a:t>
            </a:r>
            <a:r>
              <a:rPr lang="ja-JP" altLang="en-US"/>
              <a:t>以上）ややせすぎ（</a:t>
            </a:r>
            <a:r>
              <a:rPr lang="en-US" altLang="ja-JP" dirty="0">
                <a:latin typeface="+mn-ea"/>
              </a:rPr>
              <a:t>BMI</a:t>
            </a:r>
            <a:r>
              <a:rPr lang="en-US" altLang="ja-JP" dirty="0"/>
              <a:t>18.5</a:t>
            </a:r>
            <a:r>
              <a:rPr lang="ja-JP" altLang="en-US"/>
              <a:t>未満）にならないように体重を管理しましょう。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メタボリック症候群にも注意しましょう</a:t>
            </a:r>
            <a:r>
              <a:rPr kumimoji="1" lang="ja-JP" altLang="en-US">
                <a:latin typeface="+mn-ea"/>
                <a:ea typeface="+mn-ea"/>
              </a:rPr>
              <a:t>。</a:t>
            </a:r>
            <a:endParaRPr kumimoji="1" lang="en-US" altLang="ja-JP" dirty="0">
              <a:latin typeface="+mn-ea"/>
              <a:ea typeface="+mn-ea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kumimoji="1" lang="ja-JP" altLang="en-US">
                <a:latin typeface="+mn-ea"/>
                <a:ea typeface="+mn-ea"/>
              </a:rPr>
              <a:t>*</a:t>
            </a:r>
            <a:r>
              <a:rPr kumimoji="1" lang="en-US" altLang="ja-JP" dirty="0">
                <a:latin typeface="+mn-ea"/>
                <a:ea typeface="+mn-ea"/>
              </a:rPr>
              <a:t>BMI</a:t>
            </a:r>
            <a:r>
              <a:rPr kumimoji="1" lang="ja-JP" altLang="en-US">
                <a:latin typeface="+mn-ea"/>
                <a:ea typeface="+mn-ea"/>
              </a:rPr>
              <a:t>の計算式 </a:t>
            </a:r>
            <a:r>
              <a:rPr kumimoji="1" lang="en-US" altLang="ja-JP" dirty="0">
                <a:latin typeface="+mn-ea"/>
                <a:ea typeface="+mn-ea"/>
              </a:rPr>
              <a:t>(BMI </a:t>
            </a:r>
            <a:r>
              <a:rPr kumimoji="1" lang="ja-JP" altLang="en-US">
                <a:latin typeface="+mn-ea"/>
                <a:ea typeface="+mn-ea"/>
              </a:rPr>
              <a:t>＝ 体重</a:t>
            </a:r>
            <a:r>
              <a:rPr kumimoji="1" lang="en-US" altLang="ja-JP" dirty="0">
                <a:latin typeface="+mn-ea"/>
                <a:ea typeface="+mn-ea"/>
              </a:rPr>
              <a:t>kg ÷ (</a:t>
            </a:r>
            <a:r>
              <a:rPr kumimoji="1" lang="ja-JP" altLang="en-US">
                <a:latin typeface="+mn-ea"/>
                <a:ea typeface="+mn-ea"/>
              </a:rPr>
              <a:t>身長</a:t>
            </a:r>
            <a:r>
              <a:rPr kumimoji="1" lang="en-US" altLang="ja-JP" dirty="0">
                <a:latin typeface="+mn-ea"/>
                <a:ea typeface="+mn-ea"/>
              </a:rPr>
              <a:t>m)</a:t>
            </a:r>
            <a:r>
              <a:rPr kumimoji="1" lang="en-US" altLang="ja-JP" baseline="30000" dirty="0">
                <a:latin typeface="+mn-ea"/>
                <a:ea typeface="+mn-ea"/>
              </a:rPr>
              <a:t>2</a:t>
            </a:r>
            <a:r>
              <a:rPr kumimoji="1" lang="en-US" altLang="ja-JP" dirty="0">
                <a:latin typeface="+mn-ea"/>
                <a:ea typeface="+mn-ea"/>
              </a:rPr>
              <a:t>)</a:t>
            </a:r>
          </a:p>
        </p:txBody>
      </p:sp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853D03F8-87FB-5048-BCB0-3CB7997304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6374" y="3933841"/>
            <a:ext cx="2775626" cy="29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A2A239-C551-434E-8FF9-EE83483D3B4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kumimoji="1" lang="ja-JP" altLang="en-US" b="1">
                <a:solidFill>
                  <a:srgbClr val="FFFF00"/>
                </a:solidFill>
                <a:latin typeface="+mj-ea"/>
                <a:ea typeface="+mj-ea"/>
              </a:rPr>
              <a:t>脳卒中かもしれない？！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CB5BFF-0EF9-CB43-828C-B79975660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>
                <a:latin typeface="+mn-ea"/>
                <a:ea typeface="+mn-ea"/>
              </a:rPr>
              <a:t>すぐに救急車を呼びましょう。</a:t>
            </a:r>
          </a:p>
        </p:txBody>
      </p:sp>
      <p:pic>
        <p:nvPicPr>
          <p:cNvPr id="4" name="Picture 4" descr="救急車のイラスト | 無料のフリー素材 イラストエイト">
            <a:extLst>
              <a:ext uri="{FF2B5EF4-FFF2-40B4-BE49-F238E27FC236}">
                <a16:creationId xmlns:a16="http://schemas.microsoft.com/office/drawing/2014/main" id="{DC533D20-EF4B-2D4C-8FFF-4943A32A9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8271" y="2996810"/>
            <a:ext cx="4828452" cy="38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形吹き出し 4">
            <a:extLst>
              <a:ext uri="{FF2B5EF4-FFF2-40B4-BE49-F238E27FC236}">
                <a16:creationId xmlns:a16="http://schemas.microsoft.com/office/drawing/2014/main" id="{1B998B68-A429-844A-BF60-2F184456C059}"/>
              </a:ext>
            </a:extLst>
          </p:cNvPr>
          <p:cNvSpPr/>
          <p:nvPr/>
        </p:nvSpPr>
        <p:spPr>
          <a:xfrm>
            <a:off x="292231" y="2535811"/>
            <a:ext cx="2961900" cy="1677970"/>
          </a:xfrm>
          <a:prstGeom prst="wedgeEllipseCallout">
            <a:avLst>
              <a:gd name="adj1" fmla="val 44503"/>
              <a:gd name="adj2" fmla="val 49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突然です。</a:t>
            </a:r>
            <a:endParaRPr kumimoji="1" lang="en-US" altLang="ja-JP" sz="2400" dirty="0"/>
          </a:p>
          <a:p>
            <a:pPr algn="ctr"/>
            <a:r>
              <a:rPr kumimoji="1" lang="ja-JP" altLang="en-US" sz="2400"/>
              <a:t>脳卒中かも！</a:t>
            </a:r>
          </a:p>
        </p:txBody>
      </p:sp>
      <p:pic>
        <p:nvPicPr>
          <p:cNvPr id="6" name="Picture 6" descr="UQハットちゃん事務局公式 on Twitter: &amp;quot;いらすとやさんのイラストで、ウルトラクイズを表現。  タイトル「内容はわからんが、スタッフがなんかめっちゃ焦りながら英語で電話してる」… &amp;quot;">
            <a:extLst>
              <a:ext uri="{FF2B5EF4-FFF2-40B4-BE49-F238E27FC236}">
                <a16:creationId xmlns:a16="http://schemas.microsoft.com/office/drawing/2014/main" id="{0DD682A2-D906-A84C-8A15-03E1BE9E9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545" y="2996810"/>
            <a:ext cx="4048726" cy="40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097817-56FA-0344-9686-59FEAABF9522}"/>
              </a:ext>
            </a:extLst>
          </p:cNvPr>
          <p:cNvSpPr txBox="1"/>
          <p:nvPr/>
        </p:nvSpPr>
        <p:spPr>
          <a:xfrm>
            <a:off x="5386539" y="3835572"/>
            <a:ext cx="1718748" cy="1015663"/>
          </a:xfrm>
          <a:prstGeom prst="rect">
            <a:avLst/>
          </a:prstGeom>
          <a:solidFill>
            <a:srgbClr val="FFFFFF">
              <a:alpha val="78431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0" dirty="0"/>
              <a:t>119</a:t>
            </a:r>
            <a:endParaRPr kumimoji="1" lang="ja-JP" altLang="en-US" sz="6000"/>
          </a:p>
        </p:txBody>
      </p:sp>
    </p:spTree>
    <p:extLst>
      <p:ext uri="{BB962C8B-B14F-4D97-AF65-F5344CB8AC3E}">
        <p14:creationId xmlns:p14="http://schemas.microsoft.com/office/powerpoint/2010/main" val="1884375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E0A115-E813-F749-B8CD-02108D43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b="1">
                <a:solidFill>
                  <a:srgbClr val="FFFF00"/>
                </a:solidFill>
                <a:latin typeface="+mj-ea"/>
                <a:ea typeface="+mj-ea"/>
              </a:rPr>
              <a:t>様子をみずに、すぐに救急者を呼ぶ理由は</a:t>
            </a:r>
            <a:r>
              <a:rPr kumimoji="1" lang="en-US" altLang="ja-JP" b="1" dirty="0">
                <a:solidFill>
                  <a:srgbClr val="FFFF00"/>
                </a:solidFill>
                <a:latin typeface="+mj-ea"/>
                <a:ea typeface="+mj-ea"/>
              </a:rPr>
              <a:t>…</a:t>
            </a:r>
            <a:endParaRPr kumimoji="1" lang="ja-JP" altLang="en-US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932BA9-A99B-314B-9BFA-D0C3C2382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0615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発症後早期</a:t>
            </a:r>
            <a:r>
              <a:rPr lang="ja-JP" altLang="en-US">
                <a:latin typeface="+mn-ea"/>
              </a:rPr>
              <a:t>の</a:t>
            </a:r>
            <a:r>
              <a:rPr lang="ja-JP" altLang="ja-JP">
                <a:latin typeface="+mn-ea"/>
                <a:ea typeface="+mn-ea"/>
              </a:rPr>
              <a:t>専門的治療によって命を救い、症状を軽く</a:t>
            </a:r>
            <a:r>
              <a:rPr lang="ja-JP" altLang="en-US">
                <a:latin typeface="+mn-ea"/>
                <a:ea typeface="+mn-ea"/>
              </a:rPr>
              <a:t>することが可能です。</a:t>
            </a:r>
            <a:endParaRPr kumimoji="1"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集中的なリハビリテーションを継続すると　自宅にもどり　　　</a:t>
            </a:r>
            <a:r>
              <a:rPr kumimoji="1" lang="en-US" altLang="ja-JP" dirty="0">
                <a:latin typeface="+mn-ea"/>
                <a:ea typeface="+mn-ea"/>
              </a:rPr>
              <a:t> </a:t>
            </a:r>
            <a:r>
              <a:rPr kumimoji="1" lang="ja-JP" altLang="en-US">
                <a:latin typeface="+mn-ea"/>
                <a:ea typeface="+mn-ea"/>
              </a:rPr>
              <a:t>社会復帰できる可能性が高くなります。</a:t>
            </a:r>
            <a:endParaRPr kumimoji="1"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ja-JP">
                <a:latin typeface="+mn-ea"/>
                <a:ea typeface="+mn-ea"/>
              </a:rPr>
              <a:t>治療</a:t>
            </a:r>
            <a:r>
              <a:rPr lang="ja-JP" altLang="en-US">
                <a:latin typeface="+mn-ea"/>
                <a:ea typeface="+mn-ea"/>
              </a:rPr>
              <a:t>後に</a:t>
            </a:r>
            <a:r>
              <a:rPr lang="ja-JP" altLang="ja-JP">
                <a:latin typeface="+mn-ea"/>
                <a:ea typeface="+mn-ea"/>
              </a:rPr>
              <a:t>後遺症が残っても、リハビリテーションで</a:t>
            </a:r>
            <a:r>
              <a:rPr lang="ja-JP" altLang="en-US">
                <a:latin typeface="+mn-ea"/>
                <a:ea typeface="+mn-ea"/>
              </a:rPr>
              <a:t>　　　　　　</a:t>
            </a:r>
            <a:r>
              <a:rPr lang="ja-JP" altLang="ja-JP">
                <a:latin typeface="+mn-ea"/>
                <a:ea typeface="+mn-ea"/>
              </a:rPr>
              <a:t>機</a:t>
            </a:r>
            <a:r>
              <a:rPr lang="ja-JP" altLang="en-US">
                <a:latin typeface="+mn-ea"/>
                <a:ea typeface="+mn-ea"/>
              </a:rPr>
              <a:t>身体機</a:t>
            </a:r>
            <a:r>
              <a:rPr lang="ja-JP" altLang="ja-JP">
                <a:latin typeface="+mn-ea"/>
                <a:ea typeface="+mn-ea"/>
              </a:rPr>
              <a:t>能をある程度回復させることができます</a:t>
            </a:r>
            <a:r>
              <a:rPr lang="ja-JP" altLang="en-US">
                <a:latin typeface="+mn-ea"/>
                <a:ea typeface="+mn-ea"/>
              </a:rPr>
              <a:t>。</a:t>
            </a:r>
            <a:endParaRPr lang="en-US" altLang="ja-JP" dirty="0">
              <a:latin typeface="+mn-ea"/>
              <a:ea typeface="+mn-ea"/>
            </a:endParaRPr>
          </a:p>
        </p:txBody>
      </p:sp>
      <p:pic>
        <p:nvPicPr>
          <p:cNvPr id="2050" name="Picture 2" descr="女性のお医者さんのイラスト「笑った顔・怒った顔・泣いた顔・笑顔」 | かわいいフリー素材集 いらすとや">
            <a:extLst>
              <a:ext uri="{FF2B5EF4-FFF2-40B4-BE49-F238E27FC236}">
                <a16:creationId xmlns:a16="http://schemas.microsoft.com/office/drawing/2014/main" id="{23B36287-BEF1-874A-B3DB-6F62B9E4A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9090" y="4150517"/>
            <a:ext cx="1973580" cy="27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0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92E31-8A12-614F-AECB-1DFEB0B5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71" y="365125"/>
            <a:ext cx="10880259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kumimoji="1" lang="ja-JP" altLang="en-US" b="1">
                <a:solidFill>
                  <a:srgbClr val="FFFF00"/>
                </a:solidFill>
                <a:latin typeface="+mj-ea"/>
                <a:ea typeface="+mj-ea"/>
              </a:rPr>
              <a:t>顔・腕・言葉　異変に気付いたら救急車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28C8AF7-68D5-7D4E-B306-676E82C312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54" y="1434163"/>
            <a:ext cx="10880259" cy="3051209"/>
          </a:xfrm>
          <a:prstGeom prst="rect">
            <a:avLst/>
          </a:prstGeom>
        </p:spPr>
      </p:pic>
      <p:pic>
        <p:nvPicPr>
          <p:cNvPr id="8" name="Picture 4" descr="救急車のイラスト | 無料のフリー素材 イラストエイト">
            <a:extLst>
              <a:ext uri="{FF2B5EF4-FFF2-40B4-BE49-F238E27FC236}">
                <a16:creationId xmlns:a16="http://schemas.microsoft.com/office/drawing/2014/main" id="{C7B4CC05-1912-3441-B16E-0B9658BD5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038" y="4485635"/>
            <a:ext cx="3142380" cy="250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円形吹き出し 8">
            <a:extLst>
              <a:ext uri="{FF2B5EF4-FFF2-40B4-BE49-F238E27FC236}">
                <a16:creationId xmlns:a16="http://schemas.microsoft.com/office/drawing/2014/main" id="{904B3384-063E-304E-98BB-577C260DBA6F}"/>
              </a:ext>
            </a:extLst>
          </p:cNvPr>
          <p:cNvSpPr/>
          <p:nvPr/>
        </p:nvSpPr>
        <p:spPr>
          <a:xfrm>
            <a:off x="944719" y="4866925"/>
            <a:ext cx="2318838" cy="1359643"/>
          </a:xfrm>
          <a:prstGeom prst="wedgeEllipseCallout">
            <a:avLst>
              <a:gd name="adj1" fmla="val 44503"/>
              <a:gd name="adj2" fmla="val 49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/>
              <a:t>突然です。</a:t>
            </a:r>
            <a:endParaRPr kumimoji="1" lang="en-US" altLang="ja-JP" sz="1800" dirty="0"/>
          </a:p>
          <a:p>
            <a:pPr algn="ctr"/>
            <a:r>
              <a:rPr kumimoji="1" lang="ja-JP" altLang="en-US" sz="1800"/>
              <a:t>脳卒中かも！</a:t>
            </a:r>
          </a:p>
        </p:txBody>
      </p:sp>
      <p:pic>
        <p:nvPicPr>
          <p:cNvPr id="10" name="Picture 6" descr="UQハットちゃん事務局公式 on Twitter: &amp;quot;いらすとやさんのイラストで、ウルトラクイズを表現。  タイトル「内容はわからんが、スタッフがなんかめっちゃ焦りながら英語で電話してる」… &amp;quot;">
            <a:extLst>
              <a:ext uri="{FF2B5EF4-FFF2-40B4-BE49-F238E27FC236}">
                <a16:creationId xmlns:a16="http://schemas.microsoft.com/office/drawing/2014/main" id="{21658FAA-BB83-5D47-B25B-B689E788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557" y="4535518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6969EC-1AB7-4846-A197-309C44DFC9E3}"/>
              </a:ext>
            </a:extLst>
          </p:cNvPr>
          <p:cNvSpPr txBox="1"/>
          <p:nvPr/>
        </p:nvSpPr>
        <p:spPr>
          <a:xfrm>
            <a:off x="4616114" y="5108901"/>
            <a:ext cx="1001906" cy="584775"/>
          </a:xfrm>
          <a:prstGeom prst="rect">
            <a:avLst/>
          </a:prstGeom>
          <a:solidFill>
            <a:srgbClr val="FFFFFF">
              <a:alpha val="78431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119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237493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D74C3C-E1A8-0443-86B6-E2A0C297BF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kumimoji="1" lang="en-US" altLang="ja-JP" sz="5400" b="1" i="1" dirty="0">
                <a:solidFill>
                  <a:srgbClr val="FFFF00"/>
                </a:solidFill>
                <a:latin typeface="+mj-ea"/>
                <a:ea typeface="+mj-ea"/>
              </a:rPr>
              <a:t>ACT FAST</a:t>
            </a:r>
            <a:r>
              <a:rPr kumimoji="1" lang="ja-JP" altLang="en-US" sz="5400" b="1">
                <a:solidFill>
                  <a:srgbClr val="FFFF00"/>
                </a:solidFill>
                <a:latin typeface="+mj-ea"/>
                <a:ea typeface="+mj-ea"/>
              </a:rPr>
              <a:t>　</a:t>
            </a:r>
            <a:r>
              <a:rPr kumimoji="1" lang="ja-JP" altLang="en-US" b="1">
                <a:solidFill>
                  <a:srgbClr val="FFFF00"/>
                </a:solidFill>
                <a:latin typeface="+mj-ea"/>
                <a:ea typeface="+mj-ea"/>
              </a:rPr>
              <a:t>家族で忘れず　日頃から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4F9528-CE71-E34B-A5AF-D801F5D86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0194" cy="4351338"/>
          </a:xfrm>
        </p:spPr>
        <p:txBody>
          <a:bodyPr/>
          <a:lstStyle/>
          <a:p>
            <a:pPr marL="228600" lvl="0" indent="-218440">
              <a:lnSpc>
                <a:spcPct val="150000"/>
              </a:lnSpc>
              <a:buSzPct val="50000"/>
              <a:buChar char="●"/>
            </a:pPr>
            <a:r>
              <a:rPr lang="ja-JP" altLang="en-US">
                <a:latin typeface="+mn-ea"/>
                <a:ea typeface="+mn-ea"/>
                <a:cs typeface="Meiryo"/>
                <a:sym typeface="Meiryo"/>
              </a:rPr>
              <a:t>「突然」の顔の歪み（</a:t>
            </a:r>
            <a:r>
              <a:rPr lang="en-US" altLang="ja-JP" sz="3200" b="1" dirty="0">
                <a:latin typeface="+mn-ea"/>
                <a:ea typeface="+mn-ea"/>
                <a:cs typeface="Meiryo"/>
                <a:sym typeface="Meiryo"/>
              </a:rPr>
              <a:t>F</a:t>
            </a:r>
            <a:r>
              <a:rPr lang="en-US" altLang="ja-JP" dirty="0">
                <a:latin typeface="+mn-ea"/>
                <a:ea typeface="+mn-ea"/>
                <a:cs typeface="Meiryo"/>
                <a:sym typeface="Meiryo"/>
              </a:rPr>
              <a:t>ace</a:t>
            </a:r>
            <a:r>
              <a:rPr lang="ja-JP" altLang="en-US">
                <a:latin typeface="+mn-ea"/>
                <a:ea typeface="+mn-ea"/>
                <a:cs typeface="Meiryo"/>
                <a:sym typeface="Meiryo"/>
              </a:rPr>
              <a:t>）、手の力が入らない（</a:t>
            </a:r>
            <a:r>
              <a:rPr lang="en-US" altLang="ja-JP" sz="3200" b="1" dirty="0">
                <a:latin typeface="+mn-ea"/>
                <a:ea typeface="+mn-ea"/>
                <a:cs typeface="Meiryo"/>
                <a:sym typeface="Meiryo"/>
              </a:rPr>
              <a:t>A</a:t>
            </a:r>
            <a:r>
              <a:rPr lang="en-US" altLang="ja-JP" dirty="0">
                <a:latin typeface="+mn-ea"/>
                <a:ea typeface="+mn-ea"/>
                <a:cs typeface="Meiryo"/>
                <a:sym typeface="Meiryo"/>
              </a:rPr>
              <a:t>rm</a:t>
            </a:r>
            <a:r>
              <a:rPr lang="ja-JP" altLang="en-US">
                <a:latin typeface="+mn-ea"/>
                <a:ea typeface="+mn-ea"/>
                <a:cs typeface="Meiryo"/>
                <a:sym typeface="Meiryo"/>
              </a:rPr>
              <a:t>）、　</a:t>
            </a:r>
            <a:r>
              <a:rPr lang="en-US" altLang="ja-JP" dirty="0">
                <a:latin typeface="+mn-ea"/>
                <a:ea typeface="+mn-ea"/>
                <a:cs typeface="Meiryo"/>
                <a:sym typeface="Meiryo"/>
              </a:rPr>
              <a:t>    </a:t>
            </a:r>
            <a:r>
              <a:rPr lang="ja-JP" altLang="en-US">
                <a:latin typeface="+mn-ea"/>
                <a:ea typeface="+mn-ea"/>
                <a:cs typeface="Meiryo"/>
                <a:sym typeface="Meiryo"/>
              </a:rPr>
              <a:t>呂律が回らない・言葉がでない・他人の言うことが理解できない（</a:t>
            </a:r>
            <a:r>
              <a:rPr lang="en-US" altLang="ja-JP" sz="3200" b="1" dirty="0">
                <a:latin typeface="+mn-ea"/>
                <a:ea typeface="+mn-ea"/>
                <a:cs typeface="Meiryo"/>
                <a:sym typeface="Meiryo"/>
              </a:rPr>
              <a:t>S</a:t>
            </a:r>
            <a:r>
              <a:rPr lang="en-US" altLang="ja-JP" dirty="0">
                <a:latin typeface="+mn-ea"/>
                <a:ea typeface="+mn-ea"/>
                <a:cs typeface="Meiryo"/>
                <a:sym typeface="Meiryo"/>
              </a:rPr>
              <a:t>peech</a:t>
            </a:r>
            <a:r>
              <a:rPr lang="ja-JP" altLang="en-US">
                <a:latin typeface="+mn-ea"/>
                <a:ea typeface="+mn-ea"/>
                <a:cs typeface="Meiryo"/>
                <a:sym typeface="Meiryo"/>
              </a:rPr>
              <a:t>）ことに気がついたら、それは</a:t>
            </a:r>
            <a:r>
              <a:rPr lang="ja-JP" altLang="en-US" u="sng">
                <a:latin typeface="+mn-ea"/>
                <a:ea typeface="+mn-ea"/>
                <a:cs typeface="Meiryo"/>
                <a:sym typeface="Meiryo"/>
              </a:rPr>
              <a:t>脳卒中</a:t>
            </a:r>
            <a:r>
              <a:rPr lang="ja-JP" altLang="en-US">
                <a:latin typeface="+mn-ea"/>
                <a:ea typeface="+mn-ea"/>
                <a:cs typeface="Meiryo"/>
                <a:sym typeface="Meiryo"/>
              </a:rPr>
              <a:t>の可能性があります。</a:t>
            </a:r>
          </a:p>
          <a:p>
            <a:pPr lvl="0" indent="-218440">
              <a:lnSpc>
                <a:spcPct val="150000"/>
              </a:lnSpc>
              <a:buSzPct val="50000"/>
              <a:buChar char="●"/>
            </a:pPr>
            <a:r>
              <a:rPr lang="ja-JP" altLang="en-US" u="sng">
                <a:latin typeface="+mn-ea"/>
                <a:ea typeface="+mn-ea"/>
                <a:cs typeface="Meiryo"/>
                <a:sym typeface="Meiryo"/>
              </a:rPr>
              <a:t>脳卒中</a:t>
            </a:r>
            <a:r>
              <a:rPr lang="ja-JP" altLang="en-US">
                <a:latin typeface="+mn-ea"/>
                <a:ea typeface="+mn-ea"/>
                <a:cs typeface="Meiryo"/>
                <a:sym typeface="Meiryo"/>
              </a:rPr>
              <a:t>、</a:t>
            </a:r>
            <a:r>
              <a:rPr lang="ja-JP" altLang="en-US"/>
              <a:t>と思ったら症状がでた時刻を必ず確認して（</a:t>
            </a:r>
            <a:r>
              <a:rPr lang="en-US" altLang="ja-JP" dirty="0"/>
              <a:t>Time</a:t>
            </a:r>
            <a:r>
              <a:rPr lang="ja-JP" altLang="en-US"/>
              <a:t>）、　すぐに救急車を呼びましょう（</a:t>
            </a:r>
            <a:r>
              <a:rPr lang="en-US" altLang="ja-JP" dirty="0"/>
              <a:t>ACT FAST </a:t>
            </a:r>
            <a:r>
              <a:rPr lang="ja-JP" altLang="en-US"/>
              <a:t>）。</a:t>
            </a:r>
            <a:endParaRPr lang="ja-JP" altLang="en-US" dirty="0">
              <a:latin typeface="+mn-ea"/>
              <a:ea typeface="+mn-ea"/>
              <a:cs typeface="Meiryo"/>
              <a:sym typeface="Meiryo"/>
            </a:endParaRPr>
          </a:p>
        </p:txBody>
      </p:sp>
      <p:pic>
        <p:nvPicPr>
          <p:cNvPr id="4" name="Picture 4" descr="救急車のイラスト | 無料のフリー素材 イラストエイト">
            <a:extLst>
              <a:ext uri="{FF2B5EF4-FFF2-40B4-BE49-F238E27FC236}">
                <a16:creationId xmlns:a16="http://schemas.microsoft.com/office/drawing/2014/main" id="{E7799DEB-63D7-5243-95DD-C146F0B1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4371" y="4535518"/>
            <a:ext cx="3142380" cy="250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形吹き出し 4">
            <a:extLst>
              <a:ext uri="{FF2B5EF4-FFF2-40B4-BE49-F238E27FC236}">
                <a16:creationId xmlns:a16="http://schemas.microsoft.com/office/drawing/2014/main" id="{2A3CD70F-1DC9-9A40-A6EC-7E3129C8D8E0}"/>
              </a:ext>
            </a:extLst>
          </p:cNvPr>
          <p:cNvSpPr/>
          <p:nvPr/>
        </p:nvSpPr>
        <p:spPr>
          <a:xfrm>
            <a:off x="1859119" y="5266597"/>
            <a:ext cx="2318838" cy="1359643"/>
          </a:xfrm>
          <a:prstGeom prst="wedgeEllipseCallout">
            <a:avLst>
              <a:gd name="adj1" fmla="val 44503"/>
              <a:gd name="adj2" fmla="val 49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/>
              <a:t>突然です。</a:t>
            </a:r>
            <a:endParaRPr kumimoji="1" lang="en-US" altLang="ja-JP" sz="1800" dirty="0"/>
          </a:p>
          <a:p>
            <a:pPr algn="ctr"/>
            <a:r>
              <a:rPr kumimoji="1" lang="ja-JP" altLang="en-US" sz="1800"/>
              <a:t>脳卒中かも！</a:t>
            </a:r>
          </a:p>
        </p:txBody>
      </p:sp>
      <p:pic>
        <p:nvPicPr>
          <p:cNvPr id="6" name="Picture 6" descr="UQハットちゃん事務局公式 on Twitter: &amp;quot;いらすとやさんのイラストで、ウルトラクイズを表現。  タイトル「内容はわからんが、スタッフがなんかめっちゃ焦りながら英語で電話してる」… &amp;quot;">
            <a:extLst>
              <a:ext uri="{FF2B5EF4-FFF2-40B4-BE49-F238E27FC236}">
                <a16:creationId xmlns:a16="http://schemas.microsoft.com/office/drawing/2014/main" id="{12A6DDA8-24D0-1B46-ACDD-D7376A93E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389" y="5251186"/>
            <a:ext cx="1704168" cy="170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C70510-9803-A24D-A182-4000DA62EA22}"/>
              </a:ext>
            </a:extLst>
          </p:cNvPr>
          <p:cNvSpPr txBox="1"/>
          <p:nvPr/>
        </p:nvSpPr>
        <p:spPr>
          <a:xfrm>
            <a:off x="4965830" y="5641605"/>
            <a:ext cx="837727" cy="461665"/>
          </a:xfrm>
          <a:prstGeom prst="rect">
            <a:avLst/>
          </a:prstGeom>
          <a:solidFill>
            <a:srgbClr val="FFFFFF">
              <a:alpha val="78431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119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49053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E6495E-E82E-4346-AA8F-41930DF2EE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kumimoji="1" lang="ja-JP" altLang="en-US" b="1">
                <a:solidFill>
                  <a:srgbClr val="FFFF00"/>
                </a:solidFill>
                <a:latin typeface="+mj-ea"/>
                <a:ea typeface="+mj-ea"/>
              </a:rPr>
              <a:t>脳卒中　５大症状　気に留めましょう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63B892-D5EE-8C40-90F2-17D339BF8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23614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>
                <a:latin typeface="+mn-ea"/>
                <a:ea typeface="+mn-ea"/>
              </a:rPr>
              <a:t>「顔　腕　言葉」に加えて</a:t>
            </a:r>
            <a:r>
              <a:rPr lang="ja-JP" altLang="en-US" dirty="0">
                <a:latin typeface="+mn-ea"/>
                <a:ea typeface="+mn-ea"/>
              </a:rPr>
              <a:t>　</a:t>
            </a:r>
            <a:r>
              <a:rPr lang="ja-JP" altLang="en-US">
                <a:latin typeface="+mn-ea"/>
                <a:ea typeface="+mn-ea"/>
              </a:rPr>
              <a:t>覚えましょう。</a:t>
            </a:r>
            <a:endParaRPr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>
                <a:latin typeface="+mn-ea"/>
                <a:ea typeface="+mn-ea"/>
              </a:rPr>
              <a:t>いずれも「突然」です。</a:t>
            </a:r>
            <a:endParaRPr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ja-JP" altLang="en-US">
              <a:latin typeface="+mn-ea"/>
              <a:ea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38519D-F1EE-A343-AB9A-4D05A24EEC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2070" y="1690688"/>
            <a:ext cx="6469930" cy="5202663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971F7DA-9E18-874B-9E7D-F9FF43075769}"/>
              </a:ext>
            </a:extLst>
          </p:cNvPr>
          <p:cNvSpPr txBox="1"/>
          <p:nvPr/>
        </p:nvSpPr>
        <p:spPr>
          <a:xfrm>
            <a:off x="7220197" y="2762150"/>
            <a:ext cx="2101857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(</a:t>
            </a:r>
            <a:r>
              <a:rPr lang="ja-JP" altLang="en-US" sz="1200"/>
              <a:t>顔のみ、手のみ、足のみの</a:t>
            </a:r>
            <a:endParaRPr lang="en-US" altLang="ja-JP" sz="1200" dirty="0"/>
          </a:p>
          <a:p>
            <a:r>
              <a:rPr kumimoji="1" lang="ja-JP" altLang="en-US" sz="1200"/>
              <a:t>場合もある</a:t>
            </a:r>
            <a:r>
              <a:rPr kumimoji="1" lang="en-US" altLang="ja-JP" sz="1200" dirty="0"/>
              <a:t>)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290992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8BEA33-36A0-314E-91CF-E6D03C588D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kumimoji="1" lang="ja-JP" altLang="en-US" b="1">
                <a:solidFill>
                  <a:srgbClr val="FFFF00"/>
                </a:solidFill>
                <a:latin typeface="+mj-ea"/>
                <a:ea typeface="+mj-ea"/>
              </a:rPr>
              <a:t>確認です　発症・発見　時間は命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1CFA73-80DD-9A4F-ABE9-6A5EDB319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58" y="1835052"/>
            <a:ext cx="1117426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ja-JP" altLang="en-US">
                <a:latin typeface="+mn-ea"/>
                <a:ea typeface="+mn-ea"/>
              </a:rPr>
              <a:t>発症時間、発見時間、そしていつまで普段どおり</a:t>
            </a:r>
            <a:r>
              <a:rPr lang="ja-JP" altLang="en-US">
                <a:latin typeface="+mn-ea"/>
              </a:rPr>
              <a:t>でしたか？</a:t>
            </a:r>
            <a:endParaRPr lang="en-US" altLang="ja-JP" dirty="0">
              <a:latin typeface="+mn-ea"/>
              <a:ea typeface="+mn-ea"/>
            </a:endParaRP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ja-JP" altLang="en-US">
                <a:latin typeface="+mn-ea"/>
                <a:ea typeface="+mn-ea"/>
              </a:rPr>
              <a:t>発症した（本人の症状が出現した）時間</a:t>
            </a:r>
            <a:endParaRPr lang="en-US" altLang="ja-JP" dirty="0">
              <a:latin typeface="+mn-ea"/>
              <a:ea typeface="+mn-ea"/>
            </a:endParaRP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ja-JP" altLang="en-US">
                <a:latin typeface="+mn-ea"/>
                <a:ea typeface="+mn-ea"/>
              </a:rPr>
              <a:t>発見した（周りの人が症状を見つけた）時間</a:t>
            </a:r>
            <a:endParaRPr lang="en-US" altLang="ja-JP" dirty="0">
              <a:latin typeface="+mn-ea"/>
              <a:ea typeface="+mn-ea"/>
            </a:endParaRP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ja-JP" altLang="en-US">
                <a:latin typeface="+mn-ea"/>
                <a:ea typeface="+mn-ea"/>
              </a:rPr>
              <a:t>最後に無事（何事も普段どおり）だった時間</a:t>
            </a:r>
            <a:endParaRPr lang="en-US" altLang="ja-JP" dirty="0"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>
                <a:latin typeface="+mn-ea"/>
              </a:rPr>
              <a:t>治療は早く開始するほど効果があります。</a:t>
            </a:r>
            <a:endParaRPr lang="ja-JP" altLang="en-US">
              <a:latin typeface="+mn-ea"/>
              <a:ea typeface="+mn-ea"/>
            </a:endParaRPr>
          </a:p>
        </p:txBody>
      </p:sp>
      <p:pic>
        <p:nvPicPr>
          <p:cNvPr id="3074" name="Picture 2" descr="目覚まし時計のアイコン素材 | 無料のアイコンイラスト集 icon-pit">
            <a:extLst>
              <a:ext uri="{FF2B5EF4-FFF2-40B4-BE49-F238E27FC236}">
                <a16:creationId xmlns:a16="http://schemas.microsoft.com/office/drawing/2014/main" id="{DECFE3C3-9A31-EB42-8F82-B43378D2B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4606" y="2432912"/>
            <a:ext cx="3363012" cy="33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20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7D1CD9-E545-BC48-A783-6E7ECDBF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>
                <a:latin typeface="+mj-ea"/>
                <a:ea typeface="+mj-ea"/>
              </a:rPr>
              <a:t>要点：脳卒中の予防と発症時の対応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79E948-DC4E-4341-BECB-062783502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脳卒中とは、脳の血管の病気です。</a:t>
            </a:r>
            <a:endParaRPr kumimoji="1"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脳卒中</a:t>
            </a:r>
            <a:r>
              <a:rPr lang="ja-JP" altLang="en-US">
                <a:latin typeface="+mn-ea"/>
              </a:rPr>
              <a:t>の</a:t>
            </a:r>
            <a:r>
              <a:rPr kumimoji="1" lang="ja-JP" altLang="en-US">
                <a:latin typeface="+mn-ea"/>
                <a:ea typeface="+mn-ea"/>
              </a:rPr>
              <a:t>予防には、</a:t>
            </a:r>
            <a:r>
              <a:rPr lang="ja-JP" altLang="en-US">
                <a:latin typeface="+mn-ea"/>
              </a:rPr>
              <a:t>高血圧・糖尿病・脂質異常症・喫煙・　　多量飲酒</a:t>
            </a:r>
            <a:r>
              <a:rPr kumimoji="1" lang="ja-JP" altLang="en-US">
                <a:latin typeface="+mn-ea"/>
                <a:ea typeface="+mn-ea"/>
              </a:rPr>
              <a:t>と不整脈（心房細動）の管理が大切です。</a:t>
            </a:r>
            <a:endParaRPr kumimoji="1"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>
                <a:latin typeface="+mn-ea"/>
              </a:rPr>
              <a:t>脳卒中発症の合い言葉は、</a:t>
            </a:r>
            <a:r>
              <a:rPr lang="en-US" altLang="ja-JP" sz="3600" b="1" i="1" dirty="0">
                <a:latin typeface="+mn-ea"/>
              </a:rPr>
              <a:t>FAST 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en-US">
                <a:latin typeface="+mn-ea"/>
              </a:rPr>
              <a:t>顔・腕・言葉・時間）です。</a:t>
            </a:r>
            <a:endParaRPr kumimoji="1"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脳卒中を発症した場合は、すぐに救急車を呼びましょう。</a:t>
            </a:r>
            <a:endParaRPr kumimoji="1" lang="en-US" altLang="ja-JP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kumimoji="1" lang="ja-JP" altLang="en-US">
              <a:latin typeface="+mn-ea"/>
              <a:ea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AA1448-6E5B-4F43-BDE8-C96260E6C655}"/>
              </a:ext>
            </a:extLst>
          </p:cNvPr>
          <p:cNvSpPr txBox="1"/>
          <p:nvPr/>
        </p:nvSpPr>
        <p:spPr>
          <a:xfrm>
            <a:off x="4245383" y="3183340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latin typeface="+mn-ea"/>
                <a:ea typeface="+mn-ea"/>
              </a:rPr>
              <a:t>しんぼうさいどう</a:t>
            </a:r>
          </a:p>
        </p:txBody>
      </p:sp>
      <p:pic>
        <p:nvPicPr>
          <p:cNvPr id="7" name="Picture 2" descr="お医者さんのイラスト（医療） | かわいいフリー素材集 いらすとや">
            <a:extLst>
              <a:ext uri="{FF2B5EF4-FFF2-40B4-BE49-F238E27FC236}">
                <a16:creationId xmlns:a16="http://schemas.microsoft.com/office/drawing/2014/main" id="{F6865C19-7F98-7946-A1C0-3469399D1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6990" y="8555"/>
            <a:ext cx="1985010" cy="25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09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7D1CD9-E545-BC48-A783-6E7ECDBF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>
                <a:latin typeface="+mj-ea"/>
                <a:ea typeface="+mj-ea"/>
              </a:rPr>
              <a:t>おわりに：脳卒中の予防と発症時の対応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79E948-DC4E-4341-BECB-062783502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脳卒中は、脳の血管の病気です。</a:t>
            </a:r>
            <a:endParaRPr kumimoji="1"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予防には、</a:t>
            </a:r>
            <a:r>
              <a:rPr lang="ja-JP" altLang="en-US">
                <a:latin typeface="+mn-ea"/>
              </a:rPr>
              <a:t>高血圧・糖尿病・脂質異常症・喫煙・多量飲酒</a:t>
            </a:r>
            <a:r>
              <a:rPr kumimoji="1" lang="ja-JP" altLang="en-US">
                <a:latin typeface="+mn-ea"/>
                <a:ea typeface="+mn-ea"/>
              </a:rPr>
              <a:t>と　心房細動の管理が大切です。</a:t>
            </a:r>
            <a:endParaRPr kumimoji="1"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発症した場合は、時間が命、</a:t>
            </a:r>
            <a:r>
              <a:rPr kumimoji="1" lang="en-US" altLang="ja-JP" b="1" i="1" dirty="0">
                <a:latin typeface="+mn-ea"/>
                <a:ea typeface="+mn-ea"/>
              </a:rPr>
              <a:t>ACT FAST </a:t>
            </a:r>
            <a:r>
              <a:rPr kumimoji="1" lang="ja-JP" altLang="en-US">
                <a:latin typeface="+mn-ea"/>
                <a:ea typeface="+mn-ea"/>
              </a:rPr>
              <a:t>です。</a:t>
            </a:r>
            <a:endParaRPr kumimoji="1" lang="en-US" altLang="ja-JP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kumimoji="1" lang="ja-JP" altLang="en-US">
              <a:latin typeface="+mn-ea"/>
              <a:ea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AA1448-6E5B-4F43-BDE8-C96260E6C655}"/>
              </a:ext>
            </a:extLst>
          </p:cNvPr>
          <p:cNvSpPr txBox="1"/>
          <p:nvPr/>
        </p:nvSpPr>
        <p:spPr>
          <a:xfrm>
            <a:off x="1061669" y="3169991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latin typeface="+mn-ea"/>
                <a:ea typeface="+mn-ea"/>
              </a:rPr>
              <a:t>しんぼうさいどう</a:t>
            </a:r>
          </a:p>
        </p:txBody>
      </p:sp>
      <p:pic>
        <p:nvPicPr>
          <p:cNvPr id="8" name="Picture 2" descr="女性のお医者さんのイラスト「笑った顔・怒った顔・泣いた顔・笑顔」 | かわいいフリー素材集 いらすとや">
            <a:extLst>
              <a:ext uri="{FF2B5EF4-FFF2-40B4-BE49-F238E27FC236}">
                <a16:creationId xmlns:a16="http://schemas.microsoft.com/office/drawing/2014/main" id="{118A69C1-3A39-0B42-88F0-8F4F09293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8420" y="4204306"/>
            <a:ext cx="1973580" cy="27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6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89A180-C06B-A049-82AF-45DC5C9A9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>
                <a:latin typeface="+mj-ea"/>
                <a:ea typeface="+mj-ea"/>
              </a:rPr>
              <a:t>脳卒中は、脳の血管の病気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5B66AC-220E-6F44-8BA5-336FB0FBD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558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血管が詰まる　脳梗塞</a:t>
            </a:r>
            <a:endParaRPr kumimoji="1"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血管が破れる　脳出血・くも膜下出血</a:t>
            </a:r>
            <a:endParaRPr kumimoji="1"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いずれも「突然」発症します。</a:t>
            </a:r>
            <a:endParaRPr kumimoji="1"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>
                <a:latin typeface="+mn-ea"/>
              </a:rPr>
              <a:t>高血圧、糖尿病、脂質異常症、喫煙、多量飲酒、不整脈　　　（心房細動）を放置すると　脳卒中を発症しやすくなります。</a:t>
            </a:r>
            <a:endParaRPr kumimoji="1" lang="en-US" altLang="ja-JP" dirty="0">
              <a:latin typeface="+mn-ea"/>
              <a:ea typeface="+mn-ea"/>
            </a:endParaRPr>
          </a:p>
        </p:txBody>
      </p:sp>
      <p:pic>
        <p:nvPicPr>
          <p:cNvPr id="7" name="Picture 8" descr="図2">
            <a:extLst>
              <a:ext uri="{FF2B5EF4-FFF2-40B4-BE49-F238E27FC236}">
                <a16:creationId xmlns:a16="http://schemas.microsoft.com/office/drawing/2014/main" id="{3FCE47E3-9293-AE40-9B40-8DEAB43C2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4" b="99701" l="6799" r="96884">
                        <a14:foregroundMark x1="20397" y1="42985" x2="48442" y2="73433"/>
                        <a14:foregroundMark x1="48442" y1="73433" x2="59773" y2="63284"/>
                        <a14:foregroundMark x1="59773" y1="63284" x2="23796" y2="38507"/>
                        <a14:foregroundMark x1="14164" y1="51343" x2="32578" y2="74030"/>
                        <a14:foregroundMark x1="32578" y1="74030" x2="45609" y2="80000"/>
                        <a14:foregroundMark x1="45609" y1="80000" x2="59490" y2="72836"/>
                        <a14:foregroundMark x1="59490" y1="72836" x2="59773" y2="87761"/>
                        <a14:foregroundMark x1="59773" y1="87761" x2="69972" y2="96716"/>
                        <a14:foregroundMark x1="69972" y1="96716" x2="74788" y2="83582"/>
                        <a14:foregroundMark x1="74788" y1="83582" x2="76487" y2="99403"/>
                        <a14:foregroundMark x1="76487" y1="99403" x2="77337" y2="84776"/>
                        <a14:foregroundMark x1="77337" y1="84776" x2="92918" y2="61493"/>
                        <a14:foregroundMark x1="92918" y1="61493" x2="96884" y2="45970"/>
                        <a14:foregroundMark x1="96884" y1="45970" x2="82720" y2="54030"/>
                        <a14:foregroundMark x1="82720" y1="54030" x2="74221" y2="72836"/>
                        <a14:foregroundMark x1="74221" y1="72836" x2="75921" y2="80896"/>
                        <a14:foregroundMark x1="8215" y1="48060" x2="6799" y2="62090"/>
                        <a14:foregroundMark x1="6799" y1="62090" x2="11048" y2="64776"/>
                        <a14:foregroundMark x1="33144" y1="10448" x2="59490" y2="2687"/>
                        <a14:foregroundMark x1="59490" y1="2687" x2="72805" y2="3582"/>
                        <a14:foregroundMark x1="72805" y1="3582" x2="85269" y2="9851"/>
                        <a14:foregroundMark x1="85269" y1="9851" x2="79603" y2="13731"/>
                        <a14:foregroundMark x1="58924" y1="23881" x2="71671" y2="32239"/>
                        <a14:foregroundMark x1="71671" y1="32239" x2="72805" y2="35821"/>
                        <a14:foregroundMark x1="69405" y1="31940" x2="72521" y2="24776"/>
                        <a14:foregroundMark x1="68272" y1="29851" x2="64023" y2="21194"/>
                        <a14:foregroundMark x1="59773" y1="97910" x2="52691" y2="9970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39569" y="1008979"/>
            <a:ext cx="2571303" cy="24404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9" descr="図3">
            <a:extLst>
              <a:ext uri="{FF2B5EF4-FFF2-40B4-BE49-F238E27FC236}">
                <a16:creationId xmlns:a16="http://schemas.microsoft.com/office/drawing/2014/main" id="{A5BE2568-D8DD-694D-BB13-4958E221F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68" b="98841" l="3458" r="98271">
                        <a14:foregroundMark x1="21326" y1="29855" x2="39481" y2="71884"/>
                        <a14:foregroundMark x1="39481" y1="71884" x2="23055" y2="62899"/>
                        <a14:foregroundMark x1="23055" y1="62899" x2="16427" y2="49855"/>
                        <a14:foregroundMark x1="16427" y1="49855" x2="17003" y2="35072"/>
                        <a14:foregroundMark x1="17003" y1="35072" x2="21902" y2="21739"/>
                        <a14:foregroundMark x1="21902" y1="21739" x2="31988" y2="11014"/>
                        <a14:foregroundMark x1="31988" y1="11014" x2="52738" y2="4348"/>
                        <a14:foregroundMark x1="52738" y1="4348" x2="64841" y2="4928"/>
                        <a14:foregroundMark x1="46686" y1="6667" x2="46686" y2="6667"/>
                        <a14:foregroundMark x1="56484" y1="3478" x2="84438" y2="10725"/>
                        <a14:foregroundMark x1="84438" y1="10725" x2="95101" y2="21449"/>
                        <a14:foregroundMark x1="95101" y1="21449" x2="99135" y2="35362"/>
                        <a14:foregroundMark x1="99135" y1="35362" x2="98559" y2="50145"/>
                        <a14:foregroundMark x1="98559" y1="50145" x2="93660" y2="63478"/>
                        <a14:foregroundMark x1="93660" y1="63478" x2="75216" y2="87246"/>
                        <a14:foregroundMark x1="75216" y1="87246" x2="76369" y2="99420"/>
                        <a14:foregroundMark x1="90202" y1="19420" x2="96830" y2="32754"/>
                        <a14:foregroundMark x1="96830" y1="32754" x2="94524" y2="63188"/>
                        <a14:foregroundMark x1="94524" y1="63188" x2="92795" y2="65797"/>
                        <a14:foregroundMark x1="94524" y1="29565" x2="98559" y2="43188"/>
                        <a14:foregroundMark x1="98559" y1="43188" x2="96830" y2="55362"/>
                        <a14:foregroundMark x1="93948" y1="26377" x2="97695" y2="35072"/>
                        <a14:foregroundMark x1="8934" y1="50725" x2="9510" y2="64928"/>
                        <a14:foregroundMark x1="9510" y1="64928" x2="11816" y2="65217"/>
                        <a14:foregroundMark x1="3746" y1="53333" x2="8357" y2="63768"/>
                        <a14:foregroundMark x1="6628" y1="55362" x2="6628" y2="60870"/>
                        <a14:foregroundMark x1="51585" y1="3768" x2="37176" y2="8116"/>
                        <a14:foregroundMark x1="37176" y1="8116" x2="25648" y2="17101"/>
                        <a14:foregroundMark x1="25648" y1="17101" x2="21037" y2="2579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95450" y="1824498"/>
            <a:ext cx="2473772" cy="245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F6E639-C658-EC41-BEE6-C24B0C25CF19}"/>
              </a:ext>
            </a:extLst>
          </p:cNvPr>
          <p:cNvSpPr txBox="1"/>
          <p:nvPr/>
        </p:nvSpPr>
        <p:spPr>
          <a:xfrm>
            <a:off x="1410917" y="4714862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latin typeface="+mn-ea"/>
                <a:ea typeface="+mn-ea"/>
              </a:rPr>
              <a:t>しんぼうさいどう</a:t>
            </a:r>
          </a:p>
        </p:txBody>
      </p:sp>
    </p:spTree>
    <p:extLst>
      <p:ext uri="{BB962C8B-B14F-4D97-AF65-F5344CB8AC3E}">
        <p14:creationId xmlns:p14="http://schemas.microsoft.com/office/powerpoint/2010/main" val="350005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予防医学イラスト／無料イラストなら「イラストAC」">
            <a:extLst>
              <a:ext uri="{FF2B5EF4-FFF2-40B4-BE49-F238E27FC236}">
                <a16:creationId xmlns:a16="http://schemas.microsoft.com/office/drawing/2014/main" id="{03DEEC45-99AE-A143-8CF5-3BD24CDF8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6697" y="4783323"/>
            <a:ext cx="5740400" cy="208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予防医学イラスト／無料イラストなら「イラストAC」">
            <a:extLst>
              <a:ext uri="{FF2B5EF4-FFF2-40B4-BE49-F238E27FC236}">
                <a16:creationId xmlns:a16="http://schemas.microsoft.com/office/drawing/2014/main" id="{06CD30DA-D478-9D4A-B50A-7767A8D6C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24975"/>
            <a:ext cx="5740400" cy="236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線吹き出し 1 6">
            <a:extLst>
              <a:ext uri="{FF2B5EF4-FFF2-40B4-BE49-F238E27FC236}">
                <a16:creationId xmlns:a16="http://schemas.microsoft.com/office/drawing/2014/main" id="{7A5F1AA4-7B61-A142-80BB-068C858C486D}"/>
              </a:ext>
            </a:extLst>
          </p:cNvPr>
          <p:cNvSpPr/>
          <p:nvPr/>
        </p:nvSpPr>
        <p:spPr>
          <a:xfrm>
            <a:off x="786051" y="3880313"/>
            <a:ext cx="1980156" cy="612648"/>
          </a:xfrm>
          <a:prstGeom prst="callout1">
            <a:avLst>
              <a:gd name="adj1" fmla="val 35107"/>
              <a:gd name="adj2" fmla="val 110845"/>
              <a:gd name="adj3" fmla="val 37500"/>
              <a:gd name="adj4" fmla="val 141524"/>
            </a:avLst>
          </a:prstGeom>
          <a:ln w="381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高血圧</a:t>
            </a:r>
          </a:p>
        </p:txBody>
      </p:sp>
      <p:sp>
        <p:nvSpPr>
          <p:cNvPr id="11" name="線吹き出し 1 10">
            <a:extLst>
              <a:ext uri="{FF2B5EF4-FFF2-40B4-BE49-F238E27FC236}">
                <a16:creationId xmlns:a16="http://schemas.microsoft.com/office/drawing/2014/main" id="{2A08DB39-299D-CC4D-BB94-BB8F90C20086}"/>
              </a:ext>
            </a:extLst>
          </p:cNvPr>
          <p:cNvSpPr/>
          <p:nvPr/>
        </p:nvSpPr>
        <p:spPr>
          <a:xfrm>
            <a:off x="890044" y="5661536"/>
            <a:ext cx="1980156" cy="612648"/>
          </a:xfrm>
          <a:prstGeom prst="callout1">
            <a:avLst>
              <a:gd name="adj1" fmla="val 35107"/>
              <a:gd name="adj2" fmla="val 110845"/>
              <a:gd name="adj3" fmla="val -100135"/>
              <a:gd name="adj4" fmla="val 145766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糖尿病</a:t>
            </a:r>
          </a:p>
        </p:txBody>
      </p:sp>
      <p:sp>
        <p:nvSpPr>
          <p:cNvPr id="12" name="線吹き出し 1 11">
            <a:extLst>
              <a:ext uri="{FF2B5EF4-FFF2-40B4-BE49-F238E27FC236}">
                <a16:creationId xmlns:a16="http://schemas.microsoft.com/office/drawing/2014/main" id="{A11E4831-A610-364E-AB5E-C2E9A3DE4EC5}"/>
              </a:ext>
            </a:extLst>
          </p:cNvPr>
          <p:cNvSpPr/>
          <p:nvPr/>
        </p:nvSpPr>
        <p:spPr>
          <a:xfrm>
            <a:off x="5877030" y="2452221"/>
            <a:ext cx="1980156" cy="612648"/>
          </a:xfrm>
          <a:prstGeom prst="callout1">
            <a:avLst>
              <a:gd name="adj1" fmla="val 112801"/>
              <a:gd name="adj2" fmla="val -488"/>
              <a:gd name="adj3" fmla="val 200416"/>
              <a:gd name="adj4" fmla="val -19969"/>
            </a:avLst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喫煙</a:t>
            </a:r>
          </a:p>
        </p:txBody>
      </p:sp>
      <p:sp>
        <p:nvSpPr>
          <p:cNvPr id="13" name="線吹き出し 1 12">
            <a:extLst>
              <a:ext uri="{FF2B5EF4-FFF2-40B4-BE49-F238E27FC236}">
                <a16:creationId xmlns:a16="http://schemas.microsoft.com/office/drawing/2014/main" id="{EFC224FF-9578-6148-AD68-8D42DB34867E}"/>
              </a:ext>
            </a:extLst>
          </p:cNvPr>
          <p:cNvSpPr/>
          <p:nvPr/>
        </p:nvSpPr>
        <p:spPr>
          <a:xfrm>
            <a:off x="8329676" y="2769098"/>
            <a:ext cx="1980156" cy="612648"/>
          </a:xfrm>
          <a:prstGeom prst="callout1">
            <a:avLst>
              <a:gd name="adj1" fmla="val 112801"/>
              <a:gd name="adj2" fmla="val -488"/>
              <a:gd name="adj3" fmla="val 180280"/>
              <a:gd name="adj4" fmla="val -19330"/>
            </a:avLst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脂質異常症</a:t>
            </a:r>
          </a:p>
        </p:txBody>
      </p:sp>
      <p:sp>
        <p:nvSpPr>
          <p:cNvPr id="14" name="線吹き出し 1 13">
            <a:extLst>
              <a:ext uri="{FF2B5EF4-FFF2-40B4-BE49-F238E27FC236}">
                <a16:creationId xmlns:a16="http://schemas.microsoft.com/office/drawing/2014/main" id="{ABEF0D84-62E6-784E-9773-664A896FAE21}"/>
              </a:ext>
            </a:extLst>
          </p:cNvPr>
          <p:cNvSpPr/>
          <p:nvPr/>
        </p:nvSpPr>
        <p:spPr>
          <a:xfrm>
            <a:off x="9439554" y="3792269"/>
            <a:ext cx="1980156" cy="612648"/>
          </a:xfrm>
          <a:prstGeom prst="callout1">
            <a:avLst>
              <a:gd name="adj1" fmla="val 35107"/>
              <a:gd name="adj2" fmla="val -6814"/>
              <a:gd name="adj3" fmla="val 56420"/>
              <a:gd name="adj4" fmla="val -43359"/>
            </a:avLst>
          </a:prstGeom>
          <a:ln w="381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多量</a:t>
            </a:r>
            <a:r>
              <a:rPr kumimoji="1" lang="ja-JP" altLang="en-US" sz="2400" dirty="0">
                <a:solidFill>
                  <a:schemeClr val="tx1"/>
                </a:solidFill>
              </a:rPr>
              <a:t>飲酒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A8A62C-D123-D04B-8D8E-D91E5F7B22B7}"/>
              </a:ext>
            </a:extLst>
          </p:cNvPr>
          <p:cNvSpPr txBox="1"/>
          <p:nvPr/>
        </p:nvSpPr>
        <p:spPr>
          <a:xfrm>
            <a:off x="5230080" y="382745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血管の壁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>
                <a:solidFill>
                  <a:schemeClr val="bg1"/>
                </a:solidFill>
              </a:rPr>
              <a:t>傷がつきます</a:t>
            </a:r>
          </a:p>
        </p:txBody>
      </p:sp>
      <p:pic>
        <p:nvPicPr>
          <p:cNvPr id="16" name="Picture 6" descr="予防医学イラスト／無料イラストなら「イラストAC」">
            <a:extLst>
              <a:ext uri="{FF2B5EF4-FFF2-40B4-BE49-F238E27FC236}">
                <a16:creationId xmlns:a16="http://schemas.microsoft.com/office/drawing/2014/main" id="{6889C0BF-352C-6E4A-9707-E5DCD09B4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8" b="86538" l="4250" r="97000">
                        <a14:foregroundMark x1="15500" y1="44231" x2="15250" y2="36538"/>
                        <a14:foregroundMark x1="14500" y1="38462" x2="27000" y2="46154"/>
                        <a14:foregroundMark x1="27000" y1="46154" x2="15250" y2="38462"/>
                        <a14:foregroundMark x1="15250" y1="38462" x2="4250" y2="45192"/>
                        <a14:foregroundMark x1="4250" y1="45192" x2="15250" y2="22115"/>
                        <a14:foregroundMark x1="15250" y1="22115" x2="18000" y2="22115"/>
                        <a14:foregroundMark x1="14750" y1="24038" x2="24250" y2="20192"/>
                        <a14:foregroundMark x1="24250" y1="20192" x2="13500" y2="14423"/>
                        <a14:foregroundMark x1="13500" y1="14423" x2="32250" y2="7692"/>
                        <a14:foregroundMark x1="32250" y1="7692" x2="52500" y2="11538"/>
                        <a14:foregroundMark x1="8250" y1="90385" x2="32250" y2="82692"/>
                        <a14:foregroundMark x1="92500" y1="26923" x2="93000" y2="76923"/>
                        <a14:foregroundMark x1="91500" y1="91346" x2="96750" y2="60577"/>
                        <a14:foregroundMark x1="96750" y1="60577" x2="93500" y2="22115"/>
                        <a14:foregroundMark x1="93500" y1="22115" x2="97250" y2="56731"/>
                        <a14:foregroundMark x1="97250" y1="56731" x2="97000" y2="59615"/>
                        <a14:foregroundMark x1="94000" y1="17308" x2="97250" y2="39423"/>
                        <a14:backgroundMark x1="1750" y1="84615" x2="1750" y2="84615"/>
                        <a14:backgroundMark x1="1750" y1="84615" x2="1750" y2="84615"/>
                        <a14:backgroundMark x1="2000" y1="89423" x2="7500" y2="95192"/>
                        <a14:backgroundMark x1="21500" y1="99038" x2="21500" y2="99038"/>
                        <a14:backgroundMark x1="43500" y1="91346" x2="36500" y2="88462"/>
                        <a14:backgroundMark x1="40250" y1="90385" x2="40250" y2="90385"/>
                        <a14:backgroundMark x1="42250" y1="93269" x2="42250" y2="93269"/>
                        <a14:backgroundMark x1="46500" y1="97115" x2="46500" y2="97115"/>
                        <a14:backgroundMark x1="60500" y1="96154" x2="60500" y2="96154"/>
                        <a14:backgroundMark x1="60500" y1="96154" x2="60500" y2="96154"/>
                        <a14:backgroundMark x1="96750" y1="100000" x2="96750" y2="10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9479" y="3830180"/>
            <a:ext cx="507304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7AA1705-93EF-5D41-A817-0703DEFC7541}"/>
              </a:ext>
            </a:extLst>
          </p:cNvPr>
          <p:cNvSpPr/>
          <p:nvPr/>
        </p:nvSpPr>
        <p:spPr>
          <a:xfrm>
            <a:off x="3696034" y="4210508"/>
            <a:ext cx="1087936" cy="280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泣き顔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E9E9E1B-9EA9-CD4C-8412-4206579C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9" y="84709"/>
            <a:ext cx="11987291" cy="170869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b="1">
                <a:latin typeface="+mj-ea"/>
                <a:ea typeface="+mj-ea"/>
              </a:rPr>
              <a:t>高血圧、糖尿病、脂質異常症、喫煙、多量飲酒</a:t>
            </a:r>
            <a:br>
              <a:rPr kumimoji="1" lang="en-US" altLang="ja-JP" b="1" dirty="0">
                <a:latin typeface="+mj-ea"/>
                <a:ea typeface="+mj-ea"/>
              </a:rPr>
            </a:br>
            <a:r>
              <a:rPr kumimoji="1" lang="ja-JP" altLang="en-US" b="1">
                <a:latin typeface="+mj-ea"/>
                <a:ea typeface="+mj-ea"/>
              </a:rPr>
              <a:t>放置すると　脳血管の損傷は進行します</a:t>
            </a:r>
          </a:p>
        </p:txBody>
      </p:sp>
    </p:spTree>
    <p:extLst>
      <p:ext uri="{BB962C8B-B14F-4D97-AF65-F5344CB8AC3E}">
        <p14:creationId xmlns:p14="http://schemas.microsoft.com/office/powerpoint/2010/main" val="40514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D23399-3F9E-0948-9BCE-372C54E0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>
                <a:latin typeface="+mj-ea"/>
                <a:ea typeface="+mj-ea"/>
              </a:rPr>
              <a:t>大切なことは、予防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13CC94-DB43-2A4C-8634-CB1D4821C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1526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脳卒中は人生</a:t>
            </a:r>
            <a:r>
              <a:rPr kumimoji="1" lang="en-US" altLang="ja-JP" dirty="0">
                <a:latin typeface="+mn-ea"/>
                <a:ea typeface="+mn-ea"/>
              </a:rPr>
              <a:t>60</a:t>
            </a:r>
            <a:r>
              <a:rPr kumimoji="1" lang="ja-JP" altLang="en-US">
                <a:latin typeface="+mn-ea"/>
                <a:ea typeface="+mn-ea"/>
              </a:rPr>
              <a:t>年の時代には死因の第１位を占める病気でした。</a:t>
            </a:r>
            <a:endParaRPr kumimoji="1"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医学・医療の進歩で死因の４位となりましたが</a:t>
            </a:r>
            <a:r>
              <a:rPr kumimoji="1" lang="en-US" altLang="ja-JP" dirty="0">
                <a:latin typeface="+mn-ea"/>
                <a:ea typeface="+mn-ea"/>
              </a:rPr>
              <a:t>…</a:t>
            </a:r>
            <a:r>
              <a:rPr kumimoji="1" lang="ja-JP" altLang="en-US">
                <a:latin typeface="+mn-ea"/>
                <a:ea typeface="+mn-ea"/>
              </a:rPr>
              <a:t>人生</a:t>
            </a:r>
            <a:r>
              <a:rPr kumimoji="1" lang="en-US" altLang="ja-JP" dirty="0">
                <a:latin typeface="+mn-ea"/>
                <a:ea typeface="+mn-ea"/>
              </a:rPr>
              <a:t>100</a:t>
            </a:r>
            <a:r>
              <a:rPr kumimoji="1" lang="ja-JP" altLang="en-US">
                <a:latin typeface="+mn-ea"/>
                <a:ea typeface="+mn-ea"/>
              </a:rPr>
              <a:t>年の時代となり、健康寿命を損ねる（寝たきり・要介護）原因　第</a:t>
            </a:r>
            <a:r>
              <a:rPr kumimoji="1" lang="en-US" altLang="ja-JP" dirty="0">
                <a:latin typeface="+mn-ea"/>
                <a:ea typeface="+mn-ea"/>
              </a:rPr>
              <a:t>1</a:t>
            </a:r>
            <a:r>
              <a:rPr kumimoji="1" lang="ja-JP" altLang="en-US">
                <a:latin typeface="+mn-ea"/>
                <a:ea typeface="+mn-ea"/>
              </a:rPr>
              <a:t>位の病気となってしまいました。</a:t>
            </a:r>
            <a:endParaRPr kumimoji="1"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一度発症すると、大変です。だから、</a:t>
            </a:r>
            <a:r>
              <a:rPr kumimoji="1" lang="ja-JP" altLang="en-US" u="sng">
                <a:latin typeface="+mn-ea"/>
                <a:ea typeface="+mn-ea"/>
              </a:rPr>
              <a:t>予防が大切</a:t>
            </a:r>
            <a:r>
              <a:rPr kumimoji="1" lang="ja-JP" altLang="en-US">
                <a:latin typeface="+mn-ea"/>
                <a:ea typeface="+mn-ea"/>
              </a:rPr>
              <a:t>です。</a:t>
            </a:r>
            <a:endParaRPr kumimoji="1" lang="en-US" altLang="ja-JP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ja-JP" altLang="en-US">
              <a:latin typeface="+mn-ea"/>
              <a:ea typeface="+mn-ea"/>
            </a:endParaRPr>
          </a:p>
        </p:txBody>
      </p:sp>
      <p:pic>
        <p:nvPicPr>
          <p:cNvPr id="1026" name="Picture 2" descr="お医者さんのイラスト（医療） | かわいいフリー素材集 いらすとや">
            <a:extLst>
              <a:ext uri="{FF2B5EF4-FFF2-40B4-BE49-F238E27FC236}">
                <a16:creationId xmlns:a16="http://schemas.microsoft.com/office/drawing/2014/main" id="{055AE4B9-1EA2-084C-B2B1-6379CD2C6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6655" y="4303564"/>
            <a:ext cx="1985010" cy="25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8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おもちゃ, 人形, 時計, レゴ が含まれている画像&#10;&#10;自動的に生成された説明">
            <a:extLst>
              <a:ext uri="{FF2B5EF4-FFF2-40B4-BE49-F238E27FC236}">
                <a16:creationId xmlns:a16="http://schemas.microsoft.com/office/drawing/2014/main" id="{080C9BE7-8C8F-2F45-8E08-D219D33319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64993" y="1734197"/>
            <a:ext cx="5230368" cy="49165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CAF7990-B232-0C4C-8492-77768B245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" y="31403"/>
            <a:ext cx="12077700" cy="184412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ja-JP" altLang="ja-JP" b="1">
                <a:solidFill>
                  <a:srgbClr val="00B050"/>
                </a:solidFill>
                <a:latin typeface="+mj-ea"/>
                <a:ea typeface="+mj-ea"/>
              </a:rPr>
              <a:t>かかりつけ医</a:t>
            </a:r>
            <a:r>
              <a:rPr lang="ja-JP" altLang="en-US" b="1">
                <a:solidFill>
                  <a:srgbClr val="00B050"/>
                </a:solidFill>
                <a:latin typeface="+mj-ea"/>
                <a:ea typeface="+mj-ea"/>
              </a:rPr>
              <a:t>、</a:t>
            </a:r>
            <a:r>
              <a:rPr lang="ja-JP" altLang="ja-JP" b="1">
                <a:solidFill>
                  <a:srgbClr val="00B050"/>
                </a:solidFill>
                <a:latin typeface="+mj-ea"/>
              </a:rPr>
              <a:t>専門医、</a:t>
            </a:r>
            <a:r>
              <a:rPr lang="ja-JP" altLang="en-US" b="1">
                <a:solidFill>
                  <a:srgbClr val="00B050"/>
                </a:solidFill>
                <a:latin typeface="+mj-ea"/>
                <a:ea typeface="+mj-ea"/>
              </a:rPr>
              <a:t>そして皆さんと</a:t>
            </a:r>
            <a:br>
              <a:rPr lang="en-US" altLang="ja-JP" b="1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ja-JP" altLang="en-US" b="1">
                <a:solidFill>
                  <a:schemeClr val="tx1"/>
                </a:solidFill>
                <a:latin typeface="+mj-ea"/>
                <a:ea typeface="+mj-ea"/>
              </a:rPr>
              <a:t>ともに</a:t>
            </a:r>
            <a:r>
              <a:rPr kumimoji="1" lang="ja-JP" altLang="en-US" b="1">
                <a:latin typeface="+mj-ea"/>
                <a:ea typeface="+mj-ea"/>
              </a:rPr>
              <a:t>取り組む　脳</a:t>
            </a:r>
            <a:r>
              <a:rPr kumimoji="1" lang="ja-JP" altLang="en-US" b="1" dirty="0">
                <a:latin typeface="+mj-ea"/>
                <a:ea typeface="+mj-ea"/>
              </a:rPr>
              <a:t>卒中の予防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599752-AFDF-6F4A-A6DD-ED8CAFAB8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96650" cy="54094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ja-JP" altLang="en-US"/>
              <a:t>脳卒中を予防するために　原因になる病気や生活習慣（高血圧、糖尿病、脂質異常症、喫煙、多量飲酒、ここれらを「危険因子」と呼びます）を　かかりつけ医、専門医と一緒に管理しましょう。</a:t>
            </a:r>
            <a:endParaRPr lang="ja-JP" altLang="en-US">
              <a:latin typeface="+mn-ea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ja-JP" altLang="en-US">
                <a:latin typeface="+mn-ea"/>
              </a:rPr>
              <a:t>かかりつけ医とは</a:t>
            </a:r>
            <a:r>
              <a:rPr lang="ja-JP" altLang="en-US"/>
              <a:t>なんでも相談できる上、必要な時には脳卒中専門医、循環器専門医などの専門医、専門医療機関を紹介でき、身近で頼りになる地域を担う総合的な能力を有する医師です。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060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85AAC3-A6A7-5E44-B49D-9D3D2AD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376555"/>
            <a:ext cx="1092327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b="1">
                <a:latin typeface="+mj-ea"/>
                <a:ea typeface="+mj-ea"/>
              </a:rPr>
              <a:t>健診・人間ドックの結果を確認しましょう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BE3AAF-08F6-9F45-B97F-0BE60D6A7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>
                <a:latin typeface="+mn-ea"/>
                <a:ea typeface="+mn-ea"/>
              </a:rPr>
              <a:t>高血圧・糖尿病・脂質異常症、不整脈（心房細動）の有無を、確認しましょう。</a:t>
            </a:r>
            <a:endParaRPr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健診・人間ドックの結果を振り返って「わからないなあ」　「困ったなあ」「禁煙できないなあ」と思ったら</a:t>
            </a:r>
            <a:r>
              <a:rPr kumimoji="1" lang="en-US" altLang="ja-JP" dirty="0">
                <a:latin typeface="+mn-ea"/>
                <a:ea typeface="+mn-ea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ja-JP" altLang="en-US">
                <a:solidFill>
                  <a:srgbClr val="00B050"/>
                </a:solidFill>
                <a:latin typeface="+mn-ea"/>
              </a:rPr>
              <a:t>かかりつけ医、専門医</a:t>
            </a:r>
            <a:r>
              <a:rPr kumimoji="1" lang="ja-JP" altLang="en-US">
                <a:latin typeface="+mn-ea"/>
                <a:ea typeface="+mn-ea"/>
              </a:rPr>
              <a:t>に、相談しましょう。</a:t>
            </a:r>
            <a:endParaRPr kumimoji="1"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kumimoji="1" lang="en-US" altLang="ja-JP" dirty="0">
              <a:latin typeface="+mn-ea"/>
              <a:ea typeface="+mn-ea"/>
            </a:endParaRPr>
          </a:p>
        </p:txBody>
      </p:sp>
      <p:pic>
        <p:nvPicPr>
          <p:cNvPr id="5" name="Picture 2" descr="女性のお医者さんのイラスト「笑った顔・怒った顔・泣いた顔・笑顔」 | かわいいフリー素材集 いらすとや">
            <a:extLst>
              <a:ext uri="{FF2B5EF4-FFF2-40B4-BE49-F238E27FC236}">
                <a16:creationId xmlns:a16="http://schemas.microsoft.com/office/drawing/2014/main" id="{B4770283-E503-D346-B3EF-2F6F173F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8420" y="4204306"/>
            <a:ext cx="1973580" cy="27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4FD7F3-27C2-FE4B-9D47-FE9E697DCB4A}"/>
              </a:ext>
            </a:extLst>
          </p:cNvPr>
          <p:cNvSpPr txBox="1"/>
          <p:nvPr/>
        </p:nvSpPr>
        <p:spPr>
          <a:xfrm>
            <a:off x="7444623" y="177183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latin typeface="+mn-ea"/>
                <a:ea typeface="+mn-ea"/>
              </a:rPr>
              <a:t>しんぼうさいどう</a:t>
            </a:r>
          </a:p>
        </p:txBody>
      </p:sp>
    </p:spTree>
    <p:extLst>
      <p:ext uri="{BB962C8B-B14F-4D97-AF65-F5344CB8AC3E}">
        <p14:creationId xmlns:p14="http://schemas.microsoft.com/office/powerpoint/2010/main" val="394658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6FC91-0763-FE4B-9285-3F04D483A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9208" cy="1325563"/>
          </a:xfrm>
        </p:spPr>
        <p:txBody>
          <a:bodyPr>
            <a:normAutofit/>
          </a:bodyPr>
          <a:lstStyle/>
          <a:p>
            <a:r>
              <a:rPr lang="ja-JP" altLang="en-US" b="1">
                <a:solidFill>
                  <a:srgbClr val="00B050"/>
                </a:solidFill>
                <a:latin typeface="+mj-ea"/>
              </a:rPr>
              <a:t>かかりつけ医、専門医</a:t>
            </a:r>
            <a:r>
              <a:rPr kumimoji="1" lang="ja-JP" altLang="en-US" b="1">
                <a:latin typeface="+mj-ea"/>
                <a:ea typeface="+mj-ea"/>
              </a:rPr>
              <a:t>とともに血圧確認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E6BB6B-3611-B642-BF2B-39AF518DB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血圧を自宅で測定（少なくとも朝，夜</a:t>
            </a:r>
            <a:r>
              <a:rPr kumimoji="1" lang="en-US" altLang="ja-JP" dirty="0">
                <a:latin typeface="+mn-ea"/>
                <a:ea typeface="+mn-ea"/>
              </a:rPr>
              <a:t>2</a:t>
            </a:r>
            <a:r>
              <a:rPr kumimoji="1" lang="ja-JP" altLang="en-US">
                <a:latin typeface="+mn-ea"/>
                <a:ea typeface="+mn-ea"/>
              </a:rPr>
              <a:t>回，安静にしてから測定） しましょう。</a:t>
            </a:r>
            <a:endParaRPr kumimoji="1" lang="en-US" altLang="ja-JP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>
                <a:latin typeface="+mn-ea"/>
              </a:rPr>
              <a:t>血圧手帳に血圧の数字を記録しましょう。 </a:t>
            </a:r>
            <a:endParaRPr kumimoji="1" lang="ja-JP" altLang="en-US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>
                <a:latin typeface="+mn-ea"/>
                <a:ea typeface="+mn-ea"/>
              </a:rPr>
              <a:t>血圧手帳は、医師に確認してもらいましょう。</a:t>
            </a:r>
          </a:p>
        </p:txBody>
      </p:sp>
      <p:pic>
        <p:nvPicPr>
          <p:cNvPr id="3074" name="Picture 2" descr="血圧測定のイラスト（健康診断） | かわいいフリー素材集 いらすとや">
            <a:extLst>
              <a:ext uri="{FF2B5EF4-FFF2-40B4-BE49-F238E27FC236}">
                <a16:creationId xmlns:a16="http://schemas.microsoft.com/office/drawing/2014/main" id="{20C60B1F-65AD-324E-928C-85795734B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89098" y="3839796"/>
            <a:ext cx="2598310" cy="301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フリー素材、ノートのイラスト">
            <a:extLst>
              <a:ext uri="{FF2B5EF4-FFF2-40B4-BE49-F238E27FC236}">
                <a16:creationId xmlns:a16="http://schemas.microsoft.com/office/drawing/2014/main" id="{5E236223-32A3-5946-BFD5-C9E7CB3F4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654811"/>
            <a:ext cx="34798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3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992F94A7-FE6E-B649-9A4A-19FC0724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" y="365125"/>
            <a:ext cx="1205865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ja-JP" b="1">
                <a:solidFill>
                  <a:srgbClr val="00B050"/>
                </a:solidFill>
                <a:latin typeface="+mj-ea"/>
              </a:rPr>
              <a:t>かかりつけ医</a:t>
            </a:r>
            <a:r>
              <a:rPr lang="ja-JP" altLang="en-US" b="1">
                <a:solidFill>
                  <a:srgbClr val="00B050"/>
                </a:solidFill>
                <a:latin typeface="+mj-ea"/>
              </a:rPr>
              <a:t>、</a:t>
            </a:r>
            <a:r>
              <a:rPr lang="ja-JP" altLang="ja-JP" b="1">
                <a:solidFill>
                  <a:srgbClr val="00B050"/>
                </a:solidFill>
                <a:latin typeface="+mj-ea"/>
              </a:rPr>
              <a:t>専門医</a:t>
            </a:r>
            <a:r>
              <a:rPr lang="ja-JP" altLang="en-US" b="1">
                <a:solidFill>
                  <a:schemeClr val="tx1"/>
                </a:solidFill>
                <a:latin typeface="+mj-ea"/>
                <a:ea typeface="+mj-ea"/>
              </a:rPr>
              <a:t>と</a:t>
            </a:r>
            <a:r>
              <a:rPr kumimoji="1" lang="ja-JP" altLang="en-US" b="1">
                <a:latin typeface="+mj-ea"/>
                <a:ea typeface="+mj-ea"/>
              </a:rPr>
              <a:t>取り組む脳梗塞の予防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261ECB-80E7-9E4F-8275-977E624BC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/>
              <a:t>脳卒中の</a:t>
            </a:r>
            <a:r>
              <a:rPr lang="en-US" altLang="ja-JP" dirty="0"/>
              <a:t>2/3</a:t>
            </a:r>
            <a:r>
              <a:rPr lang="ja-JP" altLang="en-US"/>
              <a:t>は　脳の血管が「詰まる」脳梗塞です。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脳梗塞には、脳の血管が傷んで起こる脳梗塞、心臓にできた血の塊（血栓）が流れて脳の血管に詰まる脳梗塞があります。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u="sng"/>
              <a:t>心房細動</a:t>
            </a:r>
            <a:r>
              <a:rPr lang="ja-JP" altLang="en-US"/>
              <a:t>という不整脈は、心臓に血栓を作り　　　　　　　　　脳梗塞発症の原因となります。</a:t>
            </a:r>
            <a:endParaRPr lang="en-US" altLang="ja-JP" dirty="0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848B25D5-61C9-D447-A660-674C25D985D7}"/>
              </a:ext>
            </a:extLst>
          </p:cNvPr>
          <p:cNvSpPr/>
          <p:nvPr/>
        </p:nvSpPr>
        <p:spPr>
          <a:xfrm>
            <a:off x="8835390" y="578167"/>
            <a:ext cx="137160" cy="102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37AF5CA3-2650-5849-B317-BE5E84DD01FF}"/>
              </a:ext>
            </a:extLst>
          </p:cNvPr>
          <p:cNvSpPr/>
          <p:nvPr/>
        </p:nvSpPr>
        <p:spPr>
          <a:xfrm>
            <a:off x="9376410" y="581977"/>
            <a:ext cx="137160" cy="102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25B592D8-CBE5-1F46-9719-E14CEE7CADA4}"/>
              </a:ext>
            </a:extLst>
          </p:cNvPr>
          <p:cNvSpPr/>
          <p:nvPr/>
        </p:nvSpPr>
        <p:spPr>
          <a:xfrm>
            <a:off x="9909810" y="578167"/>
            <a:ext cx="137160" cy="102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1E0659-73EF-E644-BE08-F0D7DD7AFE72}"/>
              </a:ext>
            </a:extLst>
          </p:cNvPr>
          <p:cNvSpPr txBox="1"/>
          <p:nvPr/>
        </p:nvSpPr>
        <p:spPr>
          <a:xfrm>
            <a:off x="1070520" y="394062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latin typeface="+mn-ea"/>
                <a:ea typeface="+mn-ea"/>
              </a:rPr>
              <a:t>しんぼうさいどう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1F21A9A1-3AFC-7543-B798-FA771900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846" y="3644249"/>
            <a:ext cx="3249646" cy="316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Line 6">
            <a:extLst>
              <a:ext uri="{FF2B5EF4-FFF2-40B4-BE49-F238E27FC236}">
                <a16:creationId xmlns:a16="http://schemas.microsoft.com/office/drawing/2014/main" id="{C25D1A03-746A-FA4A-8733-47D481063A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52919" y="6274112"/>
            <a:ext cx="915283" cy="1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BEB8906A-4319-CC4D-8B33-8F99F49153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789880" y="4140484"/>
            <a:ext cx="113097" cy="2579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/>
            <a:tailEnd/>
          </a:ln>
          <a:effectLst/>
        </p:spPr>
        <p:txBody>
          <a:bodyPr/>
          <a:lstStyle/>
          <a:p>
            <a:endParaRPr lang="ja-JP" altLang="en-US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2AE04BF5-F66A-0748-99C8-CCBBA7E2C9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93723" y="5285252"/>
            <a:ext cx="419846" cy="8752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/>
            <a:tailEnd/>
          </a:ln>
          <a:effectLst/>
        </p:spPr>
        <p:txBody>
          <a:bodyPr/>
          <a:lstStyle/>
          <a:p>
            <a:endParaRPr lang="ja-JP" altLang="en-US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DDDA966A-744E-8841-BC03-DBAD086AC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2980" y="5997113"/>
            <a:ext cx="1223774" cy="55399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600" b="0" dirty="0">
                <a:solidFill>
                  <a:schemeClr val="bg1"/>
                </a:solidFill>
                <a:latin typeface="+mn-ea"/>
                <a:ea typeface="+mn-ea"/>
              </a:rPr>
              <a:t>脳梗塞予防</a:t>
            </a:r>
          </a:p>
          <a:p>
            <a:pPr>
              <a:spcBef>
                <a:spcPts val="0"/>
              </a:spcBef>
            </a:pPr>
            <a:r>
              <a:rPr lang="ja-JP" altLang="en-US" sz="1400" b="0" dirty="0">
                <a:solidFill>
                  <a:schemeClr val="bg1"/>
                </a:solidFill>
                <a:latin typeface="+mn-ea"/>
                <a:ea typeface="+mn-ea"/>
              </a:rPr>
              <a:t>   抗凝固薬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9FF9ADD1-9E52-244C-833C-03E37E8C2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7392" y="3931218"/>
            <a:ext cx="2097898" cy="3139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ja-JP" altLang="en-US" sz="1600" b="0">
                <a:solidFill>
                  <a:schemeClr val="bg1"/>
                </a:solidFill>
                <a:latin typeface="+mn-ea"/>
                <a:ea typeface="+mn-ea"/>
              </a:rPr>
              <a:t>脳に流れ込んで梗塞</a:t>
            </a:r>
            <a:endParaRPr lang="ja-JP" altLang="en-US" sz="1200" b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5BE3ADCB-F57F-8847-98E2-06A0CA7BF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729" y="5128286"/>
            <a:ext cx="2097898" cy="3139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ja-JP" altLang="en-US" sz="1600" b="0">
                <a:solidFill>
                  <a:schemeClr val="bg1"/>
                </a:solidFill>
                <a:latin typeface="+mn-ea"/>
                <a:ea typeface="+mn-ea"/>
              </a:rPr>
              <a:t>心臓内にできた血栓</a:t>
            </a:r>
            <a:endParaRPr lang="ja-JP" altLang="en-US" sz="1200" b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3953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1261</Words>
  <Application>Microsoft Macintosh PowerPoint</Application>
  <PresentationFormat>ワイド画面</PresentationFormat>
  <Paragraphs>101</Paragraphs>
  <Slides>20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HG丸ｺﾞｼｯｸM-PRO</vt:lpstr>
      <vt:lpstr>ＭＳ ゴシック</vt:lpstr>
      <vt:lpstr>Arial</vt:lpstr>
      <vt:lpstr>Consolas</vt:lpstr>
      <vt:lpstr>Verdana</vt:lpstr>
      <vt:lpstr>Office テーマ</vt:lpstr>
      <vt:lpstr>脳卒中の予防・発症時の対応</vt:lpstr>
      <vt:lpstr>要点：脳卒中の予防と発症時の対応</vt:lpstr>
      <vt:lpstr>脳卒中は、脳の血管の病気</vt:lpstr>
      <vt:lpstr>高血圧、糖尿病、脂質異常症、喫煙、多量飲酒 放置すると　脳血管の損傷は進行します</vt:lpstr>
      <vt:lpstr>大切なことは、予防</vt:lpstr>
      <vt:lpstr>かかりつけ医、専門医、そして皆さんと ともに取り組む　脳卒中の予防</vt:lpstr>
      <vt:lpstr>健診・人間ドックの結果を確認しましょう</vt:lpstr>
      <vt:lpstr>かかりつけ医、専門医とともに血圧確認</vt:lpstr>
      <vt:lpstr>かかりつけ医、専門医と取り組む脳梗塞の予防</vt:lpstr>
      <vt:lpstr>脳梗塞の予防へ、心房細動を早く見つけて 管理しましょう</vt:lpstr>
      <vt:lpstr>お薬は　規則正しく　内服しましょう </vt:lpstr>
      <vt:lpstr>生活習慣の改善を目指しましょう</vt:lpstr>
      <vt:lpstr>かかりつけ医、専門医とともに改善しましょう</vt:lpstr>
      <vt:lpstr>脳卒中かもしれない？！</vt:lpstr>
      <vt:lpstr>様子をみずに、すぐに救急者を呼ぶ理由は…</vt:lpstr>
      <vt:lpstr>顔・腕・言葉　異変に気付いたら救急車</vt:lpstr>
      <vt:lpstr>ACT FAST　家族で忘れず　日頃から</vt:lpstr>
      <vt:lpstr>脳卒中　５大症状　気に留めましょう</vt:lpstr>
      <vt:lpstr>確認です　発症・発見　時間は命</vt:lpstr>
      <vt:lpstr>おわりに：脳卒中の予防と発症時の対応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国民の皆様に伝えたい　コアメッセージ</dc:title>
  <dc:creator>保之 井口</dc:creator>
  <cp:lastModifiedBy>保之 井口</cp:lastModifiedBy>
  <cp:revision>109</cp:revision>
  <dcterms:created xsi:type="dcterms:W3CDTF">2021-07-11T01:00:34Z</dcterms:created>
  <dcterms:modified xsi:type="dcterms:W3CDTF">2021-10-01T05:49:07Z</dcterms:modified>
</cp:coreProperties>
</file>